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4" r:id="rId6"/>
  </p:sldMasterIdLst>
  <p:notesMasterIdLst>
    <p:notesMasterId r:id="rId48"/>
  </p:notesMasterIdLst>
  <p:sldIdLst>
    <p:sldId id="258" r:id="rId7"/>
    <p:sldId id="259" r:id="rId8"/>
    <p:sldId id="260" r:id="rId9"/>
    <p:sldId id="261" r:id="rId10"/>
    <p:sldId id="316" r:id="rId11"/>
    <p:sldId id="262" r:id="rId12"/>
    <p:sldId id="263" r:id="rId13"/>
    <p:sldId id="264" r:id="rId14"/>
    <p:sldId id="266" r:id="rId15"/>
    <p:sldId id="269" r:id="rId16"/>
    <p:sldId id="305" r:id="rId17"/>
    <p:sldId id="271" r:id="rId18"/>
    <p:sldId id="273" r:id="rId19"/>
    <p:sldId id="280" r:id="rId20"/>
    <p:sldId id="279" r:id="rId21"/>
    <p:sldId id="285" r:id="rId22"/>
    <p:sldId id="287" r:id="rId23"/>
    <p:sldId id="282" r:id="rId24"/>
    <p:sldId id="296" r:id="rId25"/>
    <p:sldId id="297" r:id="rId26"/>
    <p:sldId id="289" r:id="rId27"/>
    <p:sldId id="291" r:id="rId28"/>
    <p:sldId id="318" r:id="rId29"/>
    <p:sldId id="320" r:id="rId30"/>
    <p:sldId id="317" r:id="rId31"/>
    <p:sldId id="319" r:id="rId32"/>
    <p:sldId id="292" r:id="rId33"/>
    <p:sldId id="298" r:id="rId34"/>
    <p:sldId id="315" r:id="rId35"/>
    <p:sldId id="299" r:id="rId36"/>
    <p:sldId id="301" r:id="rId37"/>
    <p:sldId id="306" r:id="rId38"/>
    <p:sldId id="307" r:id="rId39"/>
    <p:sldId id="308" r:id="rId40"/>
    <p:sldId id="303" r:id="rId41"/>
    <p:sldId id="310" r:id="rId42"/>
    <p:sldId id="311" r:id="rId43"/>
    <p:sldId id="312" r:id="rId44"/>
    <p:sldId id="314" r:id="rId45"/>
    <p:sldId id="309" r:id="rId46"/>
    <p:sldId id="322" r:id="rId47"/>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5CD83-09D8-4429-892B-0A9A80388711}" type="datetimeFigureOut">
              <a:rPr lang="hr-HR" smtClean="0"/>
              <a:pPr/>
              <a:t>15.10.2013.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37A62-083F-4562-A585-754E0AF6B0F1}" type="slidenum">
              <a:rPr lang="hr-HR" smtClean="0"/>
              <a:pPr/>
              <a:t>‹#›</a:t>
            </a:fld>
            <a:endParaRPr lang="hr-HR"/>
          </a:p>
        </p:txBody>
      </p:sp>
    </p:spTree>
    <p:extLst>
      <p:ext uri="{BB962C8B-B14F-4D97-AF65-F5344CB8AC3E}">
        <p14:creationId xmlns:p14="http://schemas.microsoft.com/office/powerpoint/2010/main" val="22913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endParaRPr lang="hr-HR"/>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dirty="0" smtClean="0">
                <a:latin typeface="Arial" pitchFamily="34" charset="0"/>
                <a:ea typeface="msgothic" charset="0"/>
                <a:cs typeface="msgothic" charset="0"/>
              </a:rPr>
              <a:t>Schematic representation of the number of primordial follicles present in the ovaries and the chromosomal quality of oocytes in relation to female age and corresponding reproductive events. Graph was drawn after Hansen et al. (27 ) and de Bruin et al. (267 ).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0248" eaLnBrk="1" fontAlgn="base" hangingPunct="0">
              <a:lnSpc>
                <a:spcPct val="93000"/>
              </a:lnSpc>
              <a:spcBef>
                <a:spcPct val="0"/>
              </a:spcBef>
              <a:spcAft>
                <a:spcPct val="0"/>
              </a:spcAft>
              <a:buClr>
                <a:srgbClr val="000000"/>
              </a:buClr>
              <a:buSzPct val="45000"/>
            </a:pPr>
            <a:endParaRPr lang="hr-HR" smtClean="0">
              <a:solidFill>
                <a:prstClr val="black"/>
              </a:solidFill>
            </a:endParaRPr>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dirty="0" smtClean="0">
                <a:latin typeface="Arial" pitchFamily="34" charset="0"/>
                <a:ea typeface="msgothic" charset="0"/>
                <a:cs typeface="msgothic" charset="0"/>
              </a:rPr>
              <a:t>The role of AMH in ovarian follicle development (red </a:t>
            </a:r>
            <a:r>
              <a:rPr lang="en-GB" dirty="0" err="1" smtClean="0">
                <a:latin typeface="Arial" pitchFamily="34" charset="0"/>
                <a:ea typeface="msgothic" charset="0"/>
                <a:cs typeface="msgothic" charset="0"/>
              </a:rPr>
              <a:t>center</a:t>
            </a:r>
            <a:r>
              <a:rPr lang="en-GB" dirty="0" smtClean="0">
                <a:latin typeface="Arial" pitchFamily="34" charset="0"/>
                <a:ea typeface="msgothic" charset="0"/>
                <a:cs typeface="msgothic" charset="0"/>
              </a:rPr>
              <a:t> represents the </a:t>
            </a:r>
            <a:r>
              <a:rPr lang="en-GB" dirty="0" err="1" smtClean="0">
                <a:latin typeface="Arial" pitchFamily="34" charset="0"/>
                <a:ea typeface="msgothic" charset="0"/>
                <a:cs typeface="msgothic" charset="0"/>
              </a:rPr>
              <a:t>oocyte</a:t>
            </a:r>
            <a:r>
              <a:rPr lang="en-GB" dirty="0" smtClean="0">
                <a:latin typeface="Arial" pitchFamily="34" charset="0"/>
                <a:ea typeface="msgothic" charset="0"/>
                <a:cs typeface="msgothic" charset="0"/>
              </a:rPr>
              <a:t>, gray area the </a:t>
            </a:r>
            <a:r>
              <a:rPr lang="en-GB" dirty="0" err="1" smtClean="0">
                <a:latin typeface="Arial" pitchFamily="34" charset="0"/>
                <a:ea typeface="msgothic" charset="0"/>
                <a:cs typeface="msgothic" charset="0"/>
              </a:rPr>
              <a:t>granulosa</a:t>
            </a:r>
            <a:r>
              <a:rPr lang="en-GB" dirty="0" smtClean="0">
                <a:latin typeface="Arial" pitchFamily="34" charset="0"/>
                <a:ea typeface="msgothic" charset="0"/>
                <a:cs typeface="msgothic" charset="0"/>
              </a:rPr>
              <a:t> cell layer). The inhibitory effects of AMH ⊣ are shown upon the recruitment of primary follicles from the resting primordial follicle pool (a) and the sensitivity of </a:t>
            </a:r>
            <a:r>
              <a:rPr lang="en-GB" dirty="0" err="1" smtClean="0">
                <a:latin typeface="Arial" pitchFamily="34" charset="0"/>
                <a:ea typeface="msgothic" charset="0"/>
                <a:cs typeface="msgothic" charset="0"/>
              </a:rPr>
              <a:t>antral</a:t>
            </a:r>
            <a:r>
              <a:rPr lang="en-GB" dirty="0" smtClean="0">
                <a:latin typeface="Arial" pitchFamily="34" charset="0"/>
                <a:ea typeface="msgothic" charset="0"/>
                <a:cs typeface="msgothic" charset="0"/>
              </a:rPr>
              <a:t> follicles for FSH and their ability to develop into a </a:t>
            </a:r>
            <a:r>
              <a:rPr lang="en-GB" dirty="0" err="1" smtClean="0">
                <a:latin typeface="Arial" pitchFamily="34" charset="0"/>
                <a:ea typeface="msgothic" charset="0"/>
                <a:cs typeface="msgothic" charset="0"/>
              </a:rPr>
              <a:t>preovulatory</a:t>
            </a:r>
            <a:r>
              <a:rPr lang="en-GB" dirty="0" smtClean="0">
                <a:latin typeface="Arial" pitchFamily="34" charset="0"/>
                <a:ea typeface="msgothic" charset="0"/>
                <a:cs typeface="msgothic" charset="0"/>
              </a:rPr>
              <a:t> follicle (b). Reprinted with permission from Ref. 327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92500" lnSpcReduction="20000"/>
          </a:bodyPr>
          <a:lstStyle/>
          <a:p>
            <a:pPr>
              <a:defRPr/>
            </a:pPr>
            <a:r>
              <a:rPr lang="en-US" dirty="0" smtClean="0">
                <a:latin typeface="+mn-lt"/>
              </a:rPr>
              <a:t>Objective: To evaluate the ovarian reserve and follicular cohort of infertile patients with minimal/mild endometriosis.</a:t>
            </a:r>
          </a:p>
          <a:p>
            <a:pPr>
              <a:defRPr/>
            </a:pPr>
            <a:r>
              <a:rPr lang="tr-TR" dirty="0" err="1" smtClean="0">
                <a:latin typeface="+mn-lt"/>
              </a:rPr>
              <a:t>Design</a:t>
            </a:r>
            <a:r>
              <a:rPr lang="tr-TR" dirty="0" smtClean="0">
                <a:latin typeface="+mn-lt"/>
              </a:rPr>
              <a:t>: </a:t>
            </a:r>
            <a:r>
              <a:rPr lang="tr-TR" dirty="0" err="1" smtClean="0">
                <a:latin typeface="+mn-lt"/>
              </a:rPr>
              <a:t>Prospective</a:t>
            </a:r>
            <a:r>
              <a:rPr lang="tr-TR" dirty="0" smtClean="0">
                <a:latin typeface="+mn-lt"/>
              </a:rPr>
              <a:t> </a:t>
            </a:r>
            <a:r>
              <a:rPr lang="tr-TR" dirty="0" err="1" smtClean="0">
                <a:latin typeface="+mn-lt"/>
              </a:rPr>
              <a:t>study</a:t>
            </a:r>
            <a:r>
              <a:rPr lang="tr-TR" dirty="0" smtClean="0">
                <a:latin typeface="+mn-lt"/>
              </a:rPr>
              <a:t>.</a:t>
            </a:r>
          </a:p>
          <a:p>
            <a:pPr>
              <a:defRPr/>
            </a:pPr>
            <a:r>
              <a:rPr lang="tr-TR" dirty="0" err="1" smtClean="0">
                <a:latin typeface="+mn-lt"/>
              </a:rPr>
              <a:t>Setting</a:t>
            </a:r>
            <a:r>
              <a:rPr lang="tr-TR" dirty="0" smtClean="0">
                <a:latin typeface="+mn-lt"/>
              </a:rPr>
              <a:t>: </a:t>
            </a:r>
            <a:r>
              <a:rPr lang="tr-TR" dirty="0" err="1" smtClean="0">
                <a:latin typeface="+mn-lt"/>
              </a:rPr>
              <a:t>University</a:t>
            </a:r>
            <a:r>
              <a:rPr lang="tr-TR" dirty="0" smtClean="0">
                <a:latin typeface="+mn-lt"/>
              </a:rPr>
              <a:t> </a:t>
            </a:r>
            <a:r>
              <a:rPr lang="tr-TR" dirty="0" err="1" smtClean="0">
                <a:latin typeface="+mn-lt"/>
              </a:rPr>
              <a:t>hospital</a:t>
            </a:r>
            <a:r>
              <a:rPr lang="tr-TR" dirty="0" smtClean="0">
                <a:latin typeface="+mn-lt"/>
              </a:rPr>
              <a:t>.</a:t>
            </a:r>
          </a:p>
          <a:p>
            <a:pPr>
              <a:defRPr/>
            </a:pPr>
            <a:r>
              <a:rPr lang="en-US" dirty="0" smtClean="0">
                <a:latin typeface="+mn-lt"/>
              </a:rPr>
              <a:t>Patient(s): Patients were divided into two groups: group I, minimal/mild endometriosis and group II, tubal obstruction.</a:t>
            </a:r>
          </a:p>
          <a:p>
            <a:pPr>
              <a:defRPr/>
            </a:pPr>
            <a:r>
              <a:rPr lang="en-US" dirty="0" smtClean="0">
                <a:latin typeface="+mn-lt"/>
              </a:rPr>
              <a:t>The following exclusion criteria were established: [1] patients with previous endocrine disorders; and</a:t>
            </a:r>
          </a:p>
          <a:p>
            <a:pPr>
              <a:defRPr/>
            </a:pPr>
            <a:r>
              <a:rPr lang="en-US" dirty="0" smtClean="0">
                <a:latin typeface="+mn-lt"/>
              </a:rPr>
              <a:t>[2] cases in which the cause for infertility was other than endometriosis (except for patients with tubal obstruction,</a:t>
            </a:r>
          </a:p>
          <a:p>
            <a:pPr>
              <a:defRPr/>
            </a:pPr>
            <a:r>
              <a:rPr lang="tr-TR" dirty="0" smtClean="0">
                <a:latin typeface="+mn-lt"/>
              </a:rPr>
              <a:t>in </a:t>
            </a:r>
            <a:r>
              <a:rPr lang="tr-TR" dirty="0" err="1" smtClean="0">
                <a:latin typeface="+mn-lt"/>
              </a:rPr>
              <a:t>the</a:t>
            </a:r>
            <a:r>
              <a:rPr lang="tr-TR" dirty="0" smtClean="0">
                <a:latin typeface="+mn-lt"/>
              </a:rPr>
              <a:t> </a:t>
            </a:r>
            <a:r>
              <a:rPr lang="tr-TR" dirty="0" err="1" smtClean="0">
                <a:latin typeface="+mn-lt"/>
              </a:rPr>
              <a:t>control</a:t>
            </a:r>
            <a:r>
              <a:rPr lang="tr-TR" dirty="0" smtClean="0">
                <a:latin typeface="+mn-lt"/>
              </a:rPr>
              <a:t> </a:t>
            </a:r>
            <a:r>
              <a:rPr lang="tr-TR" dirty="0" err="1" smtClean="0">
                <a:latin typeface="+mn-lt"/>
              </a:rPr>
              <a:t>group</a:t>
            </a:r>
            <a:r>
              <a:rPr lang="tr-TR" dirty="0" smtClean="0">
                <a:latin typeface="+mn-lt"/>
              </a:rPr>
              <a:t>).</a:t>
            </a:r>
          </a:p>
          <a:p>
            <a:pPr>
              <a:defRPr/>
            </a:pPr>
            <a:r>
              <a:rPr lang="en-US" dirty="0" smtClean="0">
                <a:latin typeface="+mn-lt"/>
              </a:rPr>
              <a:t>Intervention(s): Serum FSH and anti-</a:t>
            </a:r>
            <a:r>
              <a:rPr lang="en-US" dirty="0" err="1" smtClean="0">
                <a:latin typeface="+mn-lt"/>
              </a:rPr>
              <a:t>M€ullerian</a:t>
            </a:r>
            <a:r>
              <a:rPr lang="en-US" dirty="0" smtClean="0">
                <a:latin typeface="+mn-lt"/>
              </a:rPr>
              <a:t> hormone were measured on day 3. On the same day all patients</a:t>
            </a:r>
          </a:p>
          <a:p>
            <a:pPr>
              <a:defRPr/>
            </a:pPr>
            <a:r>
              <a:rPr lang="en-US" dirty="0" smtClean="0">
                <a:latin typeface="+mn-lt"/>
              </a:rPr>
              <a:t>were submitted to </a:t>
            </a:r>
            <a:r>
              <a:rPr lang="en-US" dirty="0" err="1" smtClean="0">
                <a:latin typeface="+mn-lt"/>
              </a:rPr>
              <a:t>transvaginal</a:t>
            </a:r>
            <a:r>
              <a:rPr lang="en-US" dirty="0" smtClean="0">
                <a:latin typeface="+mn-lt"/>
              </a:rPr>
              <a:t> ultrasound to evaluate the </a:t>
            </a:r>
            <a:r>
              <a:rPr lang="en-US" dirty="0" err="1" smtClean="0">
                <a:latin typeface="+mn-lt"/>
              </a:rPr>
              <a:t>antral</a:t>
            </a:r>
            <a:r>
              <a:rPr lang="en-US" dirty="0" smtClean="0">
                <a:latin typeface="+mn-lt"/>
              </a:rPr>
              <a:t> follicular count and the ovarian follicular cohort.</a:t>
            </a:r>
          </a:p>
          <a:p>
            <a:pPr>
              <a:defRPr/>
            </a:pPr>
            <a:r>
              <a:rPr lang="en-US" dirty="0" smtClean="0">
                <a:latin typeface="+mn-lt"/>
              </a:rPr>
              <a:t>Main Outcome Measure(s): Serum FSH, anti-</a:t>
            </a:r>
            <a:r>
              <a:rPr lang="en-US" dirty="0" err="1" smtClean="0">
                <a:latin typeface="+mn-lt"/>
              </a:rPr>
              <a:t>M€ullerian</a:t>
            </a:r>
            <a:r>
              <a:rPr lang="en-US" dirty="0" smtClean="0">
                <a:latin typeface="+mn-lt"/>
              </a:rPr>
              <a:t> hormone, and the follicular cohort with the respective</a:t>
            </a:r>
          </a:p>
          <a:p>
            <a:pPr>
              <a:defRPr/>
            </a:pPr>
            <a:r>
              <a:rPr lang="tr-TR" dirty="0" err="1" smtClean="0">
                <a:latin typeface="+mn-lt"/>
              </a:rPr>
              <a:t>antral</a:t>
            </a:r>
            <a:r>
              <a:rPr lang="tr-TR" dirty="0" smtClean="0">
                <a:latin typeface="+mn-lt"/>
              </a:rPr>
              <a:t> </a:t>
            </a:r>
            <a:r>
              <a:rPr lang="tr-TR" dirty="0" err="1" smtClean="0">
                <a:latin typeface="+mn-lt"/>
              </a:rPr>
              <a:t>follicular</a:t>
            </a:r>
            <a:r>
              <a:rPr lang="tr-TR" dirty="0" smtClean="0">
                <a:latin typeface="+mn-lt"/>
              </a:rPr>
              <a:t> </a:t>
            </a:r>
            <a:r>
              <a:rPr lang="tr-TR" dirty="0" err="1" smtClean="0">
                <a:latin typeface="+mn-lt"/>
              </a:rPr>
              <a:t>count</a:t>
            </a:r>
            <a:r>
              <a:rPr lang="tr-TR" dirty="0" smtClean="0">
                <a:latin typeface="+mn-lt"/>
              </a:rPr>
              <a:t>.</a:t>
            </a:r>
          </a:p>
          <a:p>
            <a:pPr>
              <a:defRPr/>
            </a:pPr>
            <a:r>
              <a:rPr lang="en-US" dirty="0" smtClean="0">
                <a:latin typeface="+mn-lt"/>
              </a:rPr>
              <a:t>Result(s): Serum FSH were not different between the groups. However, infertile patients with endometriosis have</a:t>
            </a:r>
          </a:p>
          <a:p>
            <a:pPr>
              <a:defRPr/>
            </a:pPr>
            <a:r>
              <a:rPr lang="en-US" dirty="0" smtClean="0">
                <a:latin typeface="+mn-lt"/>
              </a:rPr>
              <a:t>a decreased serum anti-</a:t>
            </a:r>
            <a:r>
              <a:rPr lang="en-US" dirty="0" err="1" smtClean="0">
                <a:latin typeface="+mn-lt"/>
              </a:rPr>
              <a:t>Mullerian</a:t>
            </a:r>
            <a:r>
              <a:rPr lang="en-US" dirty="0" smtClean="0">
                <a:latin typeface="+mn-lt"/>
              </a:rPr>
              <a:t> hormone (1.26  0.7 </a:t>
            </a:r>
            <a:r>
              <a:rPr lang="en-US" dirty="0" err="1" smtClean="0">
                <a:latin typeface="+mn-lt"/>
              </a:rPr>
              <a:t>ng</a:t>
            </a:r>
            <a:r>
              <a:rPr lang="en-US" dirty="0" smtClean="0">
                <a:latin typeface="+mn-lt"/>
              </a:rPr>
              <a:t>/</a:t>
            </a:r>
            <a:r>
              <a:rPr lang="en-US" dirty="0" err="1" smtClean="0">
                <a:latin typeface="+mn-lt"/>
              </a:rPr>
              <a:t>mL</a:t>
            </a:r>
            <a:r>
              <a:rPr lang="en-US" dirty="0" smtClean="0">
                <a:latin typeface="+mn-lt"/>
              </a:rPr>
              <a:t>) compared to the control group (2.02  0.72 </a:t>
            </a:r>
            <a:r>
              <a:rPr lang="en-US" dirty="0" err="1" smtClean="0">
                <a:latin typeface="+mn-lt"/>
              </a:rPr>
              <a:t>ng</a:t>
            </a:r>
            <a:r>
              <a:rPr lang="en-US" dirty="0" smtClean="0">
                <a:latin typeface="+mn-lt"/>
              </a:rPr>
              <a:t>/</a:t>
            </a:r>
            <a:r>
              <a:rPr lang="en-US" dirty="0" err="1" smtClean="0">
                <a:latin typeface="+mn-lt"/>
              </a:rPr>
              <a:t>mL</a:t>
            </a:r>
            <a:r>
              <a:rPr lang="en-US" dirty="0" smtClean="0">
                <a:latin typeface="+mn-lt"/>
              </a:rPr>
              <a:t>).</a:t>
            </a:r>
          </a:p>
          <a:p>
            <a:pPr>
              <a:defRPr/>
            </a:pPr>
            <a:r>
              <a:rPr lang="en-US" dirty="0" smtClean="0">
                <a:latin typeface="+mn-lt"/>
              </a:rPr>
              <a:t>The analysis of follicular cohort showed that the number of selectable follicles were similar, but the follicular</a:t>
            </a:r>
          </a:p>
          <a:p>
            <a:pPr>
              <a:defRPr/>
            </a:pPr>
            <a:r>
              <a:rPr lang="tr-TR" dirty="0" err="1" smtClean="0">
                <a:latin typeface="+mn-lt"/>
              </a:rPr>
              <a:t>diameter</a:t>
            </a:r>
            <a:r>
              <a:rPr lang="tr-TR" dirty="0" smtClean="0">
                <a:latin typeface="+mn-lt"/>
              </a:rPr>
              <a:t> </a:t>
            </a:r>
            <a:r>
              <a:rPr lang="tr-TR" dirty="0" err="1" smtClean="0">
                <a:latin typeface="+mn-lt"/>
              </a:rPr>
              <a:t>was</a:t>
            </a:r>
            <a:r>
              <a:rPr lang="tr-TR" dirty="0" smtClean="0">
                <a:latin typeface="+mn-lt"/>
              </a:rPr>
              <a:t> </a:t>
            </a:r>
            <a:r>
              <a:rPr lang="tr-TR" dirty="0" err="1" smtClean="0">
                <a:latin typeface="+mn-lt"/>
              </a:rPr>
              <a:t>different</a:t>
            </a:r>
            <a:r>
              <a:rPr lang="tr-TR" dirty="0" smtClean="0">
                <a:latin typeface="+mn-lt"/>
              </a:rPr>
              <a:t>.</a:t>
            </a:r>
          </a:p>
          <a:p>
            <a:pPr>
              <a:defRPr/>
            </a:pPr>
            <a:r>
              <a:rPr lang="en-US" dirty="0" smtClean="0">
                <a:latin typeface="+mn-lt"/>
              </a:rPr>
              <a:t>Conclusion(s): Minimal/mild endometriosis is associated with a decrease in the follicular ovarian reserve. In addition,</a:t>
            </a:r>
          </a:p>
          <a:p>
            <a:pPr>
              <a:defRPr/>
            </a:pPr>
            <a:r>
              <a:rPr lang="en-US" dirty="0" smtClean="0">
                <a:latin typeface="+mn-lt"/>
              </a:rPr>
              <a:t>the follicular cohort of these patients is more heterogeneous in comparison to the control group.</a:t>
            </a:r>
            <a:endParaRPr lang="tr-TR" dirty="0"/>
          </a:p>
        </p:txBody>
      </p:sp>
      <p:sp>
        <p:nvSpPr>
          <p:cNvPr id="11059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06A1806D-798A-4DB4-BD18-28C6879AB4CE}" type="slidenum">
              <a:rPr lang="tr-TR" sz="1000" b="0" smtClean="0">
                <a:latin typeface="Times New Roman" pitchFamily="18" charset="0"/>
              </a:rPr>
              <a:pPr/>
              <a:t>12</a:t>
            </a:fld>
            <a:endParaRPr lang="tr-TR" sz="1000" b="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92500" lnSpcReduction="20000"/>
          </a:bodyPr>
          <a:lstStyle/>
          <a:p>
            <a:pPr>
              <a:defRPr/>
            </a:pPr>
            <a:r>
              <a:rPr lang="en-US" dirty="0" smtClean="0">
                <a:latin typeface="+mn-lt"/>
              </a:rPr>
              <a:t>Objective. To compare the anti </a:t>
            </a:r>
            <a:r>
              <a:rPr lang="en-US" dirty="0" err="1" smtClean="0">
                <a:latin typeface="+mn-lt"/>
              </a:rPr>
              <a:t>muellerian</a:t>
            </a:r>
            <a:r>
              <a:rPr lang="en-US" dirty="0" smtClean="0">
                <a:latin typeface="+mn-lt"/>
              </a:rPr>
              <a:t> hormone (AMH) serum levels in women with and without endometriosis.</a:t>
            </a:r>
          </a:p>
          <a:p>
            <a:pPr>
              <a:defRPr/>
            </a:pPr>
            <a:r>
              <a:rPr lang="tr-TR" dirty="0" err="1" smtClean="0">
                <a:latin typeface="+mn-lt"/>
              </a:rPr>
              <a:t>Design</a:t>
            </a:r>
            <a:r>
              <a:rPr lang="tr-TR" dirty="0" smtClean="0">
                <a:latin typeface="+mn-lt"/>
              </a:rPr>
              <a:t>. A </a:t>
            </a:r>
            <a:r>
              <a:rPr lang="tr-TR" dirty="0" err="1" smtClean="0">
                <a:latin typeface="+mn-lt"/>
              </a:rPr>
              <a:t>case</a:t>
            </a:r>
            <a:r>
              <a:rPr lang="tr-TR" dirty="0" smtClean="0">
                <a:latin typeface="+mn-lt"/>
              </a:rPr>
              <a:t>–</a:t>
            </a:r>
            <a:r>
              <a:rPr lang="tr-TR" dirty="0" err="1" smtClean="0">
                <a:latin typeface="+mn-lt"/>
              </a:rPr>
              <a:t>control</a:t>
            </a:r>
            <a:r>
              <a:rPr lang="tr-TR" dirty="0" smtClean="0">
                <a:latin typeface="+mn-lt"/>
              </a:rPr>
              <a:t> </a:t>
            </a:r>
            <a:r>
              <a:rPr lang="tr-TR" dirty="0" err="1" smtClean="0">
                <a:latin typeface="+mn-lt"/>
              </a:rPr>
              <a:t>study</a:t>
            </a:r>
            <a:endParaRPr lang="tr-TR" dirty="0" smtClean="0">
              <a:latin typeface="+mn-lt"/>
            </a:endParaRPr>
          </a:p>
          <a:p>
            <a:pPr>
              <a:defRPr/>
            </a:pPr>
            <a:r>
              <a:rPr lang="en-US" dirty="0" smtClean="0">
                <a:latin typeface="+mn-lt"/>
              </a:rPr>
              <a:t>Setting. Women’s General Hospital, Linz, Austria.</a:t>
            </a:r>
          </a:p>
          <a:p>
            <a:pPr>
              <a:defRPr/>
            </a:pPr>
            <a:r>
              <a:rPr lang="en-US" dirty="0" smtClean="0">
                <a:latin typeface="+mn-lt"/>
              </a:rPr>
              <a:t>Patient(s). Our study included a total of 909 patients undergoing in vitro </a:t>
            </a:r>
            <a:r>
              <a:rPr lang="en-US" dirty="0" err="1" smtClean="0">
                <a:latin typeface="+mn-lt"/>
              </a:rPr>
              <a:t>fertilisation</a:t>
            </a:r>
            <a:r>
              <a:rPr lang="en-US" dirty="0" smtClean="0">
                <a:latin typeface="+mn-lt"/>
              </a:rPr>
              <a:t>/</a:t>
            </a:r>
            <a:r>
              <a:rPr lang="en-US" dirty="0" err="1" smtClean="0">
                <a:latin typeface="+mn-lt"/>
              </a:rPr>
              <a:t>intracytoplasmic</a:t>
            </a:r>
            <a:r>
              <a:rPr lang="en-US" dirty="0" smtClean="0">
                <a:latin typeface="+mn-lt"/>
              </a:rPr>
              <a:t> sperm injection</a:t>
            </a:r>
          </a:p>
          <a:p>
            <a:pPr>
              <a:defRPr/>
            </a:pPr>
            <a:r>
              <a:rPr lang="en-US" dirty="0" smtClean="0">
                <a:latin typeface="+mn-lt"/>
              </a:rPr>
              <a:t>(IVF/ICSI) treatment or consulting our specific endometriosis unit. After proofing the exclusion criteria, 153 of these</a:t>
            </a:r>
          </a:p>
          <a:p>
            <a:pPr>
              <a:defRPr/>
            </a:pPr>
            <a:r>
              <a:rPr lang="en-US" dirty="0" smtClean="0">
                <a:latin typeface="+mn-lt"/>
              </a:rPr>
              <a:t>patients with endometriosis (study group) were matched with 306 patients undergoing IVF/ICSI treatment because of a male</a:t>
            </a:r>
          </a:p>
          <a:p>
            <a:pPr>
              <a:defRPr/>
            </a:pPr>
            <a:r>
              <a:rPr lang="tr-TR" dirty="0" err="1" smtClean="0">
                <a:latin typeface="+mn-lt"/>
              </a:rPr>
              <a:t>factor</a:t>
            </a:r>
            <a:r>
              <a:rPr lang="tr-TR" dirty="0" smtClean="0">
                <a:latin typeface="+mn-lt"/>
              </a:rPr>
              <a:t> (</a:t>
            </a:r>
            <a:r>
              <a:rPr lang="tr-TR" dirty="0" err="1" smtClean="0">
                <a:latin typeface="+mn-lt"/>
              </a:rPr>
              <a:t>control</a:t>
            </a:r>
            <a:r>
              <a:rPr lang="tr-TR" dirty="0" smtClean="0">
                <a:latin typeface="+mn-lt"/>
              </a:rPr>
              <a:t> </a:t>
            </a:r>
            <a:r>
              <a:rPr lang="tr-TR" dirty="0" err="1" smtClean="0">
                <a:latin typeface="+mn-lt"/>
              </a:rPr>
              <a:t>group</a:t>
            </a:r>
            <a:r>
              <a:rPr lang="tr-TR" dirty="0" smtClean="0">
                <a:latin typeface="+mn-lt"/>
              </a:rPr>
              <a:t>).</a:t>
            </a:r>
          </a:p>
          <a:p>
            <a:pPr>
              <a:defRPr/>
            </a:pPr>
            <a:r>
              <a:rPr lang="tr-TR" dirty="0" err="1" smtClean="0">
                <a:latin typeface="+mn-lt"/>
              </a:rPr>
              <a:t>Interventions</a:t>
            </a:r>
            <a:r>
              <a:rPr lang="tr-TR" dirty="0" smtClean="0">
                <a:latin typeface="+mn-lt"/>
              </a:rPr>
              <a:t>. </a:t>
            </a:r>
            <a:r>
              <a:rPr lang="tr-TR" dirty="0" err="1" smtClean="0">
                <a:latin typeface="+mn-lt"/>
              </a:rPr>
              <a:t>None</a:t>
            </a:r>
            <a:r>
              <a:rPr lang="tr-TR" dirty="0" smtClean="0">
                <a:latin typeface="+mn-lt"/>
              </a:rPr>
              <a:t>.</a:t>
            </a:r>
          </a:p>
          <a:p>
            <a:pPr>
              <a:defRPr/>
            </a:pPr>
            <a:r>
              <a:rPr lang="en-US" dirty="0" smtClean="0">
                <a:latin typeface="+mn-lt"/>
              </a:rPr>
              <a:t>Main outcome measures. AMH serum level.</a:t>
            </a:r>
          </a:p>
          <a:p>
            <a:pPr>
              <a:defRPr/>
            </a:pPr>
            <a:r>
              <a:rPr lang="en-US" dirty="0" smtClean="0">
                <a:latin typeface="+mn-lt"/>
              </a:rPr>
              <a:t>Results. Mean AMH serum level was significantly lower in the study than in the control group (2.75+2.0 </a:t>
            </a:r>
            <a:r>
              <a:rPr lang="en-US" dirty="0" err="1" smtClean="0">
                <a:latin typeface="+mn-lt"/>
              </a:rPr>
              <a:t>ng</a:t>
            </a:r>
            <a:r>
              <a:rPr lang="en-US" dirty="0" smtClean="0">
                <a:latin typeface="+mn-lt"/>
              </a:rPr>
              <a:t>/ml vs.</a:t>
            </a:r>
          </a:p>
          <a:p>
            <a:pPr>
              <a:defRPr/>
            </a:pPr>
            <a:r>
              <a:rPr lang="en-US" dirty="0" smtClean="0">
                <a:latin typeface="+mn-lt"/>
              </a:rPr>
              <a:t>3.46+2.30 </a:t>
            </a:r>
            <a:r>
              <a:rPr lang="en-US" dirty="0" err="1" smtClean="0">
                <a:latin typeface="+mn-lt"/>
              </a:rPr>
              <a:t>ng</a:t>
            </a:r>
            <a:r>
              <a:rPr lang="en-US" dirty="0" smtClean="0">
                <a:latin typeface="+mn-lt"/>
              </a:rPr>
              <a:t>/ml, p50.001). In women with mild endometriosis (</a:t>
            </a:r>
            <a:r>
              <a:rPr lang="en-US" dirty="0" err="1" smtClean="0">
                <a:latin typeface="+mn-lt"/>
              </a:rPr>
              <a:t>rAFS</a:t>
            </a:r>
            <a:r>
              <a:rPr lang="en-US" dirty="0" smtClean="0">
                <a:latin typeface="+mn-lt"/>
              </a:rPr>
              <a:t> I-II), the mean AMH level was almost equal to the</a:t>
            </a:r>
          </a:p>
          <a:p>
            <a:pPr>
              <a:defRPr/>
            </a:pPr>
            <a:r>
              <a:rPr lang="en-US" dirty="0" smtClean="0">
                <a:latin typeface="+mn-lt"/>
              </a:rPr>
              <a:t>control group (3.28+1.93 </a:t>
            </a:r>
            <a:r>
              <a:rPr lang="en-US" dirty="0" err="1" smtClean="0">
                <a:latin typeface="+mn-lt"/>
              </a:rPr>
              <a:t>ng</a:t>
            </a:r>
            <a:r>
              <a:rPr lang="en-US" dirty="0" smtClean="0">
                <a:latin typeface="+mn-lt"/>
              </a:rPr>
              <a:t>/ml vs. 3.44+2.06 </a:t>
            </a:r>
            <a:r>
              <a:rPr lang="en-US" dirty="0" err="1" smtClean="0">
                <a:latin typeface="+mn-lt"/>
              </a:rPr>
              <a:t>ng</a:t>
            </a:r>
            <a:r>
              <a:rPr lang="en-US" dirty="0" smtClean="0">
                <a:latin typeface="+mn-lt"/>
              </a:rPr>
              <a:t>/ml; p¼0.61). A significant difference in mean AMH serum level was</a:t>
            </a:r>
          </a:p>
          <a:p>
            <a:pPr>
              <a:defRPr/>
            </a:pPr>
            <a:r>
              <a:rPr lang="en-US" dirty="0" smtClean="0">
                <a:latin typeface="+mn-lt"/>
              </a:rPr>
              <a:t>found between women with severe endometriosis (</a:t>
            </a:r>
            <a:r>
              <a:rPr lang="en-US" dirty="0" err="1" smtClean="0">
                <a:latin typeface="+mn-lt"/>
              </a:rPr>
              <a:t>rAFS</a:t>
            </a:r>
            <a:r>
              <a:rPr lang="en-US" dirty="0" smtClean="0">
                <a:latin typeface="+mn-lt"/>
              </a:rPr>
              <a:t> III-IV) and the control group (2.38+1.83 </a:t>
            </a:r>
            <a:r>
              <a:rPr lang="en-US" dirty="0" err="1" smtClean="0">
                <a:latin typeface="+mn-lt"/>
              </a:rPr>
              <a:t>ng</a:t>
            </a:r>
            <a:r>
              <a:rPr lang="en-US" dirty="0" smtClean="0">
                <a:latin typeface="+mn-lt"/>
              </a:rPr>
              <a:t>/ml vs.</a:t>
            </a:r>
          </a:p>
          <a:p>
            <a:pPr>
              <a:defRPr/>
            </a:pPr>
            <a:r>
              <a:rPr lang="tr-TR" dirty="0" smtClean="0">
                <a:latin typeface="+mn-lt"/>
              </a:rPr>
              <a:t>3.58+2.46 </a:t>
            </a:r>
            <a:r>
              <a:rPr lang="tr-TR" dirty="0" err="1" smtClean="0">
                <a:latin typeface="+mn-lt"/>
              </a:rPr>
              <a:t>ng</a:t>
            </a:r>
            <a:r>
              <a:rPr lang="tr-TR" dirty="0" smtClean="0">
                <a:latin typeface="+mn-lt"/>
              </a:rPr>
              <a:t>/ml; p50.0001).</a:t>
            </a:r>
          </a:p>
          <a:p>
            <a:pPr>
              <a:defRPr/>
            </a:pPr>
            <a:r>
              <a:rPr lang="en-US" dirty="0" smtClean="0">
                <a:latin typeface="+mn-lt"/>
              </a:rPr>
              <a:t>Conclusion. Lower AMH serum levels and an association with the severity were found in women with endometriosis.</a:t>
            </a:r>
          </a:p>
          <a:p>
            <a:pPr>
              <a:defRPr/>
            </a:pPr>
            <a:r>
              <a:rPr lang="en-US" dirty="0" smtClean="0">
                <a:latin typeface="+mn-lt"/>
              </a:rPr>
              <a:t>Physicians have to be aware of this fact. Because of the expected lower response on a controlled ovarian </a:t>
            </a:r>
            <a:r>
              <a:rPr lang="en-US" dirty="0" err="1" smtClean="0">
                <a:latin typeface="+mn-lt"/>
              </a:rPr>
              <a:t>hyperstimulation</a:t>
            </a:r>
            <a:endParaRPr lang="en-US" dirty="0" smtClean="0">
              <a:latin typeface="+mn-lt"/>
            </a:endParaRPr>
          </a:p>
          <a:p>
            <a:pPr>
              <a:defRPr/>
            </a:pPr>
            <a:r>
              <a:rPr lang="en-US" dirty="0" smtClean="0">
                <a:latin typeface="+mn-lt"/>
              </a:rPr>
              <a:t>(COH), AMH serum level should be measured to </a:t>
            </a:r>
            <a:r>
              <a:rPr lang="en-US" dirty="0" err="1" smtClean="0">
                <a:latin typeface="+mn-lt"/>
              </a:rPr>
              <a:t>optimise</a:t>
            </a:r>
            <a:r>
              <a:rPr lang="en-US" dirty="0" smtClean="0">
                <a:latin typeface="+mn-lt"/>
              </a:rPr>
              <a:t> the dose of </a:t>
            </a:r>
            <a:r>
              <a:rPr lang="en-US" dirty="0" err="1" smtClean="0">
                <a:latin typeface="+mn-lt"/>
              </a:rPr>
              <a:t>gonadotropin</a:t>
            </a:r>
            <a:r>
              <a:rPr lang="en-US" dirty="0" smtClean="0">
                <a:latin typeface="+mn-lt"/>
              </a:rPr>
              <a:t> treatment previous to a COH,</a:t>
            </a:r>
          </a:p>
          <a:p>
            <a:pPr>
              <a:defRPr/>
            </a:pPr>
            <a:r>
              <a:rPr lang="en-US" dirty="0" smtClean="0">
                <a:latin typeface="+mn-lt"/>
              </a:rPr>
              <a:t>especially in women with severe endometriosis.</a:t>
            </a:r>
            <a:endParaRPr lang="tr-TR" dirty="0"/>
          </a:p>
        </p:txBody>
      </p:sp>
      <p:sp>
        <p:nvSpPr>
          <p:cNvPr id="11162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9906C1DF-1934-4C53-8CBE-DD149B6E5637}" type="slidenum">
              <a:rPr lang="tr-TR" sz="1000" b="0" smtClean="0">
                <a:latin typeface="Times New Roman" pitchFamily="18" charset="0"/>
              </a:rPr>
              <a:pPr/>
              <a:t>13</a:t>
            </a:fld>
            <a:endParaRPr lang="tr-TR" sz="1000" b="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a:bodyPr>
          <a:lstStyle/>
          <a:p>
            <a:pPr>
              <a:defRPr/>
            </a:pPr>
            <a:r>
              <a:rPr lang="en-US" dirty="0" smtClean="0">
                <a:latin typeface="+mn-lt"/>
              </a:rPr>
              <a:t>Objective: To evaluate ovarian tissue inadvertently excised with benign cysts during </a:t>
            </a:r>
            <a:r>
              <a:rPr lang="en-US" dirty="0" err="1" smtClean="0">
                <a:latin typeface="+mn-lt"/>
              </a:rPr>
              <a:t>laparotomy</a:t>
            </a:r>
            <a:r>
              <a:rPr lang="en-US" dirty="0" smtClean="0">
                <a:latin typeface="+mn-lt"/>
              </a:rPr>
              <a:t> or laparoscopy.</a:t>
            </a:r>
          </a:p>
          <a:p>
            <a:pPr>
              <a:defRPr/>
            </a:pPr>
            <a:r>
              <a:rPr lang="tr-TR" dirty="0" err="1" smtClean="0">
                <a:latin typeface="+mn-lt"/>
              </a:rPr>
              <a:t>Design</a:t>
            </a:r>
            <a:r>
              <a:rPr lang="tr-TR" dirty="0" smtClean="0">
                <a:latin typeface="+mn-lt"/>
              </a:rPr>
              <a:t>: </a:t>
            </a:r>
            <a:r>
              <a:rPr lang="tr-TR" dirty="0" err="1" smtClean="0">
                <a:latin typeface="+mn-lt"/>
              </a:rPr>
              <a:t>Prospective</a:t>
            </a:r>
            <a:r>
              <a:rPr lang="tr-TR" dirty="0" smtClean="0">
                <a:latin typeface="+mn-lt"/>
              </a:rPr>
              <a:t> </a:t>
            </a:r>
            <a:r>
              <a:rPr lang="tr-TR" dirty="0" err="1" smtClean="0">
                <a:latin typeface="+mn-lt"/>
              </a:rPr>
              <a:t>study</a:t>
            </a:r>
            <a:r>
              <a:rPr lang="tr-TR" dirty="0" smtClean="0">
                <a:latin typeface="+mn-lt"/>
              </a:rPr>
              <a:t>.</a:t>
            </a:r>
          </a:p>
          <a:p>
            <a:pPr>
              <a:defRPr/>
            </a:pPr>
            <a:r>
              <a:rPr lang="en-US" dirty="0" smtClean="0">
                <a:latin typeface="+mn-lt"/>
              </a:rPr>
              <a:t>Setting: Private and university hospitals.</a:t>
            </a:r>
          </a:p>
          <a:p>
            <a:pPr>
              <a:defRPr/>
            </a:pPr>
            <a:r>
              <a:rPr lang="en-US" dirty="0" smtClean="0">
                <a:latin typeface="+mn-lt"/>
              </a:rPr>
              <a:t>Patient(s): 260 women, 20 to 35 years old, with unilateral benign ovarian cysts.</a:t>
            </a:r>
          </a:p>
          <a:p>
            <a:pPr>
              <a:defRPr/>
            </a:pPr>
            <a:r>
              <a:rPr lang="en-US" dirty="0" smtClean="0">
                <a:latin typeface="+mn-lt"/>
              </a:rPr>
              <a:t>Intervention(s): One hundred fifty women operated by laparoscopic </a:t>
            </a:r>
            <a:r>
              <a:rPr lang="en-US" dirty="0" err="1" smtClean="0">
                <a:latin typeface="+mn-lt"/>
              </a:rPr>
              <a:t>cystectomy</a:t>
            </a:r>
            <a:r>
              <a:rPr lang="en-US" dirty="0" smtClean="0">
                <a:latin typeface="+mn-lt"/>
              </a:rPr>
              <a:t> stripping technique, and 110</a:t>
            </a:r>
          </a:p>
          <a:p>
            <a:pPr>
              <a:defRPr/>
            </a:pPr>
            <a:r>
              <a:rPr lang="en-US" dirty="0" smtClean="0">
                <a:latin typeface="+mn-lt"/>
              </a:rPr>
              <a:t>women operated by </a:t>
            </a:r>
            <a:r>
              <a:rPr lang="en-US" dirty="0" err="1" smtClean="0">
                <a:latin typeface="+mn-lt"/>
              </a:rPr>
              <a:t>laparotomy</a:t>
            </a:r>
            <a:r>
              <a:rPr lang="en-US" dirty="0" smtClean="0">
                <a:latin typeface="+mn-lt"/>
              </a:rPr>
              <a:t> with the same technique.</a:t>
            </a:r>
          </a:p>
          <a:p>
            <a:pPr>
              <a:defRPr/>
            </a:pPr>
            <a:r>
              <a:rPr lang="en-US" dirty="0" smtClean="0">
                <a:latin typeface="+mn-lt"/>
              </a:rPr>
              <a:t>Main Outcome Measure(s): </a:t>
            </a:r>
            <a:r>
              <a:rPr lang="en-US" dirty="0" err="1" smtClean="0">
                <a:latin typeface="+mn-lt"/>
              </a:rPr>
              <a:t>Histopathologic</a:t>
            </a:r>
            <a:r>
              <a:rPr lang="en-US" dirty="0" smtClean="0">
                <a:latin typeface="+mn-lt"/>
              </a:rPr>
              <a:t> findings of ovarian tissue inadvertently excised in </a:t>
            </a:r>
            <a:r>
              <a:rPr lang="en-US" dirty="0" err="1" smtClean="0">
                <a:latin typeface="+mn-lt"/>
              </a:rPr>
              <a:t>endometrioma</a:t>
            </a:r>
            <a:endParaRPr lang="en-US" dirty="0" smtClean="0">
              <a:latin typeface="+mn-lt"/>
            </a:endParaRPr>
          </a:p>
          <a:p>
            <a:pPr>
              <a:defRPr/>
            </a:pPr>
            <a:r>
              <a:rPr lang="en-US" dirty="0" smtClean="0">
                <a:latin typeface="+mn-lt"/>
              </a:rPr>
              <a:t>compared with other kinds of benign cysts in laparoscopy versus </a:t>
            </a:r>
            <a:r>
              <a:rPr lang="en-US" dirty="0" err="1" smtClean="0">
                <a:latin typeface="+mn-lt"/>
              </a:rPr>
              <a:t>laparotomy</a:t>
            </a:r>
            <a:r>
              <a:rPr lang="en-US" dirty="0" smtClean="0">
                <a:latin typeface="+mn-lt"/>
              </a:rPr>
              <a:t>.</a:t>
            </a:r>
          </a:p>
          <a:p>
            <a:pPr>
              <a:defRPr/>
            </a:pPr>
            <a:r>
              <a:rPr lang="en-US" dirty="0" smtClean="0">
                <a:latin typeface="+mn-lt"/>
              </a:rPr>
              <a:t>Result(s): In the laparoscopy group, ovarian tissue was present in 65% of </a:t>
            </a:r>
            <a:r>
              <a:rPr lang="en-US" dirty="0" err="1" smtClean="0">
                <a:latin typeface="+mn-lt"/>
              </a:rPr>
              <a:t>endometrioma</a:t>
            </a:r>
            <a:r>
              <a:rPr lang="en-US" dirty="0" smtClean="0">
                <a:latin typeface="+mn-lt"/>
              </a:rPr>
              <a:t> and in 32% of </a:t>
            </a:r>
            <a:r>
              <a:rPr lang="en-US" dirty="0" err="1" smtClean="0">
                <a:latin typeface="+mn-lt"/>
              </a:rPr>
              <a:t>nonendometriotic</a:t>
            </a:r>
            <a:endParaRPr lang="en-US" dirty="0" smtClean="0">
              <a:latin typeface="+mn-lt"/>
            </a:endParaRPr>
          </a:p>
          <a:p>
            <a:pPr>
              <a:defRPr/>
            </a:pPr>
            <a:r>
              <a:rPr lang="en-US" dirty="0" smtClean="0">
                <a:latin typeface="+mn-lt"/>
              </a:rPr>
              <a:t>cysts. In the </a:t>
            </a:r>
            <a:r>
              <a:rPr lang="en-US" dirty="0" err="1" smtClean="0">
                <a:latin typeface="+mn-lt"/>
              </a:rPr>
              <a:t>laparotomy</a:t>
            </a:r>
            <a:r>
              <a:rPr lang="en-US" dirty="0" smtClean="0">
                <a:latin typeface="+mn-lt"/>
              </a:rPr>
              <a:t> group, ovarian tissue was seen in 80% of </a:t>
            </a:r>
            <a:r>
              <a:rPr lang="en-US" dirty="0" err="1" smtClean="0">
                <a:latin typeface="+mn-lt"/>
              </a:rPr>
              <a:t>endometrioma</a:t>
            </a:r>
            <a:r>
              <a:rPr lang="en-US" dirty="0" smtClean="0">
                <a:latin typeface="+mn-lt"/>
              </a:rPr>
              <a:t> and 41% of </a:t>
            </a:r>
            <a:r>
              <a:rPr lang="en-US" dirty="0" err="1" smtClean="0">
                <a:latin typeface="+mn-lt"/>
              </a:rPr>
              <a:t>nonendometriotic</a:t>
            </a:r>
            <a:endParaRPr lang="en-US" dirty="0" smtClean="0">
              <a:latin typeface="+mn-lt"/>
            </a:endParaRPr>
          </a:p>
          <a:p>
            <a:pPr>
              <a:defRPr/>
            </a:pPr>
            <a:r>
              <a:rPr lang="tr-TR" dirty="0" err="1" smtClean="0">
                <a:latin typeface="+mn-lt"/>
              </a:rPr>
              <a:t>cysts</a:t>
            </a:r>
            <a:r>
              <a:rPr lang="tr-TR" dirty="0" smtClean="0">
                <a:latin typeface="+mn-lt"/>
              </a:rPr>
              <a:t>.</a:t>
            </a:r>
          </a:p>
          <a:p>
            <a:pPr>
              <a:defRPr/>
            </a:pPr>
            <a:r>
              <a:rPr lang="en-US" dirty="0" smtClean="0">
                <a:latin typeface="+mn-lt"/>
              </a:rPr>
              <a:t>Conclusion(s): The surgical approach had no statistically significant impact on conservation of ovarian reserves.</a:t>
            </a:r>
          </a:p>
          <a:p>
            <a:pPr>
              <a:defRPr/>
            </a:pPr>
            <a:r>
              <a:rPr lang="en-US" dirty="0" smtClean="0">
                <a:latin typeface="+mn-lt"/>
              </a:rPr>
              <a:t>The nature of the ovarian cyst played a greater role in the quality and quantity of the excised ovarian tissue</a:t>
            </a:r>
            <a:endParaRPr lang="tr-TR" dirty="0"/>
          </a:p>
        </p:txBody>
      </p:sp>
      <p:sp>
        <p:nvSpPr>
          <p:cNvPr id="11366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D1C47C68-180F-46A6-B1FC-61345E8ADCCA}" type="slidenum">
              <a:rPr lang="tr-TR" sz="1000" b="0">
                <a:solidFill>
                  <a:prstClr val="black"/>
                </a:solidFill>
                <a:latin typeface="Times New Roman" pitchFamily="18" charset="0"/>
              </a:rPr>
              <a:pPr/>
              <a:t>16</a:t>
            </a:fld>
            <a:endParaRPr lang="tr-TR" sz="1000" b="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25000" lnSpcReduction="20000"/>
          </a:bodyPr>
          <a:lstStyle/>
          <a:p>
            <a:pPr fontAlgn="auto">
              <a:spcBef>
                <a:spcPts val="0"/>
              </a:spcBef>
              <a:spcAft>
                <a:spcPts val="0"/>
              </a:spcAft>
              <a:defRPr/>
            </a:pPr>
            <a:r>
              <a:rPr lang="en-US" dirty="0" smtClean="0"/>
              <a:t>After excising the cyst wall completely, the same pathologist,</a:t>
            </a:r>
          </a:p>
          <a:p>
            <a:pPr fontAlgn="auto">
              <a:spcBef>
                <a:spcPts val="0"/>
              </a:spcBef>
              <a:spcAft>
                <a:spcPts val="0"/>
              </a:spcAft>
              <a:defRPr/>
            </a:pPr>
            <a:r>
              <a:rPr lang="en-US" dirty="0" smtClean="0"/>
              <a:t>blinded to the clinical and surgical history of the</a:t>
            </a:r>
          </a:p>
          <a:p>
            <a:pPr fontAlgn="auto">
              <a:spcBef>
                <a:spcPts val="0"/>
              </a:spcBef>
              <a:spcAft>
                <a:spcPts val="0"/>
              </a:spcAft>
              <a:defRPr/>
            </a:pPr>
            <a:r>
              <a:rPr lang="en-US" dirty="0" smtClean="0"/>
              <a:t>patient, evaluated five different full-thickness sections including</a:t>
            </a:r>
          </a:p>
          <a:p>
            <a:pPr fontAlgn="auto">
              <a:spcBef>
                <a:spcPts val="0"/>
              </a:spcBef>
              <a:spcAft>
                <a:spcPts val="0"/>
              </a:spcAft>
              <a:defRPr/>
            </a:pPr>
            <a:r>
              <a:rPr lang="en-US" dirty="0" smtClean="0"/>
              <a:t>four different sections from the periphery of the</a:t>
            </a:r>
          </a:p>
          <a:p>
            <a:pPr fontAlgn="auto">
              <a:spcBef>
                <a:spcPts val="0"/>
              </a:spcBef>
              <a:spcAft>
                <a:spcPts val="0"/>
              </a:spcAft>
              <a:defRPr/>
            </a:pPr>
            <a:r>
              <a:rPr lang="en-US" dirty="0" smtClean="0"/>
              <a:t>cyst and one section from the central portion. Cyst wall was</a:t>
            </a:r>
          </a:p>
          <a:p>
            <a:pPr fontAlgn="auto">
              <a:spcBef>
                <a:spcPts val="0"/>
              </a:spcBef>
              <a:spcAft>
                <a:spcPts val="0"/>
              </a:spcAft>
              <a:defRPr/>
            </a:pPr>
            <a:r>
              <a:rPr lang="en-US" dirty="0" smtClean="0"/>
              <a:t>evaluated for the presence or absence of ovarian tissue</a:t>
            </a:r>
          </a:p>
          <a:p>
            <a:pPr fontAlgn="auto">
              <a:spcBef>
                <a:spcPts val="0"/>
              </a:spcBef>
              <a:spcAft>
                <a:spcPts val="0"/>
              </a:spcAft>
              <a:defRPr/>
            </a:pPr>
            <a:r>
              <a:rPr lang="en-US" dirty="0" smtClean="0"/>
              <a:t>adjacent to the excised cyst wall and graded according to</a:t>
            </a:r>
          </a:p>
          <a:p>
            <a:pPr fontAlgn="auto">
              <a:spcBef>
                <a:spcPts val="0"/>
              </a:spcBef>
              <a:spcAft>
                <a:spcPts val="0"/>
              </a:spcAft>
              <a:defRPr/>
            </a:pPr>
            <a:r>
              <a:rPr lang="en-US" dirty="0" err="1" smtClean="0"/>
              <a:t>semiquantitave</a:t>
            </a:r>
            <a:r>
              <a:rPr lang="en-US" dirty="0" smtClean="0"/>
              <a:t> scale of 0 to 4 (7). The pathologist evaluated</a:t>
            </a:r>
          </a:p>
          <a:p>
            <a:pPr fontAlgn="auto">
              <a:spcBef>
                <a:spcPts val="0"/>
              </a:spcBef>
              <a:spcAft>
                <a:spcPts val="0"/>
              </a:spcAft>
              <a:defRPr/>
            </a:pPr>
            <a:r>
              <a:rPr lang="en-US" dirty="0" smtClean="0"/>
              <a:t>the cyst wall according to morphologic characteristics</a:t>
            </a:r>
          </a:p>
          <a:p>
            <a:pPr fontAlgn="auto">
              <a:spcBef>
                <a:spcPts val="0"/>
              </a:spcBef>
              <a:spcAft>
                <a:spcPts val="0"/>
              </a:spcAft>
              <a:defRPr/>
            </a:pPr>
            <a:r>
              <a:rPr lang="en-US" dirty="0" smtClean="0"/>
              <a:t>of the excised ovarian tissue within the cyst wall. In this</a:t>
            </a:r>
          </a:p>
          <a:p>
            <a:pPr fontAlgn="auto">
              <a:spcBef>
                <a:spcPts val="0"/>
              </a:spcBef>
              <a:spcAft>
                <a:spcPts val="0"/>
              </a:spcAft>
              <a:defRPr/>
            </a:pPr>
            <a:r>
              <a:rPr lang="en-US" dirty="0" smtClean="0"/>
              <a:t>regard, complete absence of follicles was described as grade 0,</a:t>
            </a:r>
          </a:p>
          <a:p>
            <a:pPr fontAlgn="auto">
              <a:spcBef>
                <a:spcPts val="0"/>
              </a:spcBef>
              <a:spcAft>
                <a:spcPts val="0"/>
              </a:spcAft>
              <a:defRPr/>
            </a:pPr>
            <a:r>
              <a:rPr lang="en-US" dirty="0" smtClean="0"/>
              <a:t>presence of only primordial follicles was grade 1, presence of</a:t>
            </a:r>
          </a:p>
          <a:p>
            <a:pPr fontAlgn="auto">
              <a:spcBef>
                <a:spcPts val="0"/>
              </a:spcBef>
              <a:spcAft>
                <a:spcPts val="0"/>
              </a:spcAft>
              <a:defRPr/>
            </a:pPr>
            <a:r>
              <a:rPr lang="en-US" dirty="0" smtClean="0"/>
              <a:t>primordial and primary follicles were grade 2, and detection</a:t>
            </a:r>
          </a:p>
          <a:p>
            <a:pPr fontAlgn="auto">
              <a:spcBef>
                <a:spcPts val="0"/>
              </a:spcBef>
              <a:spcAft>
                <a:spcPts val="0"/>
              </a:spcAft>
              <a:defRPr/>
            </a:pPr>
            <a:r>
              <a:rPr lang="en-US" dirty="0" smtClean="0"/>
              <a:t>of secondary follicles was grade 3 and grade 4.</a:t>
            </a:r>
            <a:endParaRPr lang="tr-TR" dirty="0" smtClean="0"/>
          </a:p>
          <a:p>
            <a:pPr fontAlgn="auto">
              <a:spcBef>
                <a:spcPts val="0"/>
              </a:spcBef>
              <a:spcAft>
                <a:spcPts val="0"/>
              </a:spcAft>
              <a:defRPr/>
            </a:pPr>
            <a:r>
              <a:rPr lang="en-US" dirty="0" err="1" smtClean="0"/>
              <a:t>Endometriotic</a:t>
            </a:r>
            <a:r>
              <a:rPr lang="en-US" dirty="0" smtClean="0"/>
              <a:t> cysts and infertility is a well known association.</a:t>
            </a:r>
          </a:p>
          <a:p>
            <a:pPr fontAlgn="auto">
              <a:spcBef>
                <a:spcPts val="0"/>
              </a:spcBef>
              <a:spcAft>
                <a:spcPts val="0"/>
              </a:spcAft>
              <a:defRPr/>
            </a:pPr>
            <a:r>
              <a:rPr lang="en-US" dirty="0" smtClean="0"/>
              <a:t>Ovarian </a:t>
            </a:r>
            <a:r>
              <a:rPr lang="en-US" dirty="0" err="1" smtClean="0"/>
              <a:t>endometriomas</a:t>
            </a:r>
            <a:r>
              <a:rPr lang="en-US" dirty="0" smtClean="0"/>
              <a:t> could affect the response to</a:t>
            </a:r>
          </a:p>
          <a:p>
            <a:pPr fontAlgn="auto">
              <a:spcBef>
                <a:spcPts val="0"/>
              </a:spcBef>
              <a:spcAft>
                <a:spcPts val="0"/>
              </a:spcAft>
              <a:defRPr/>
            </a:pPr>
            <a:r>
              <a:rPr lang="en-US" dirty="0" smtClean="0"/>
              <a:t>ovarian stimulation, </a:t>
            </a:r>
            <a:r>
              <a:rPr lang="en-US" dirty="0" err="1" smtClean="0"/>
              <a:t>oocyte</a:t>
            </a:r>
            <a:r>
              <a:rPr lang="en-US" dirty="0" smtClean="0"/>
              <a:t> recovery, and implantation and</a:t>
            </a:r>
          </a:p>
          <a:p>
            <a:pPr fontAlgn="auto">
              <a:spcBef>
                <a:spcPts val="0"/>
              </a:spcBef>
              <a:spcAft>
                <a:spcPts val="0"/>
              </a:spcAft>
              <a:defRPr/>
            </a:pPr>
            <a:r>
              <a:rPr lang="en-US" dirty="0" smtClean="0"/>
              <a:t>fertilization rates (1). In addition, repeated ovarian surgeries</a:t>
            </a:r>
          </a:p>
          <a:p>
            <a:pPr fontAlgn="auto">
              <a:spcBef>
                <a:spcPts val="0"/>
              </a:spcBef>
              <a:spcAft>
                <a:spcPts val="0"/>
              </a:spcAft>
              <a:defRPr/>
            </a:pPr>
            <a:r>
              <a:rPr lang="en-US" dirty="0" smtClean="0"/>
              <a:t>for recurrent </a:t>
            </a:r>
            <a:r>
              <a:rPr lang="en-US" dirty="0" err="1" smtClean="0"/>
              <a:t>endometriomas</a:t>
            </a:r>
            <a:r>
              <a:rPr lang="en-US" dirty="0" smtClean="0"/>
              <a:t> might be associated with</a:t>
            </a:r>
          </a:p>
          <a:p>
            <a:pPr fontAlgn="auto">
              <a:spcBef>
                <a:spcPts val="0"/>
              </a:spcBef>
              <a:spcAft>
                <a:spcPts val="0"/>
              </a:spcAft>
              <a:defRPr/>
            </a:pPr>
            <a:r>
              <a:rPr lang="en-US" dirty="0" smtClean="0"/>
              <a:t>the loss of ovarian reserve.</a:t>
            </a:r>
          </a:p>
          <a:p>
            <a:pPr fontAlgn="auto">
              <a:spcBef>
                <a:spcPts val="0"/>
              </a:spcBef>
              <a:spcAft>
                <a:spcPts val="0"/>
              </a:spcAft>
              <a:defRPr/>
            </a:pPr>
            <a:r>
              <a:rPr lang="en-US" dirty="0" smtClean="0"/>
              <a:t>Pathogenesis of ovarian </a:t>
            </a:r>
            <a:r>
              <a:rPr lang="en-US" dirty="0" err="1" smtClean="0"/>
              <a:t>endometriomas</a:t>
            </a:r>
            <a:r>
              <a:rPr lang="en-US" dirty="0" smtClean="0"/>
              <a:t> is still controversial.</a:t>
            </a:r>
          </a:p>
          <a:p>
            <a:pPr fontAlgn="auto">
              <a:spcBef>
                <a:spcPts val="0"/>
              </a:spcBef>
              <a:spcAft>
                <a:spcPts val="0"/>
              </a:spcAft>
              <a:defRPr/>
            </a:pPr>
            <a:r>
              <a:rPr lang="en-US" dirty="0" smtClean="0"/>
              <a:t>Inversion and progressive </a:t>
            </a:r>
            <a:r>
              <a:rPr lang="en-US" dirty="0" err="1" smtClean="0"/>
              <a:t>invagination</a:t>
            </a:r>
            <a:r>
              <a:rPr lang="en-US" dirty="0" smtClean="0"/>
              <a:t> of the superficial</a:t>
            </a:r>
          </a:p>
          <a:p>
            <a:pPr fontAlgn="auto">
              <a:spcBef>
                <a:spcPts val="0"/>
              </a:spcBef>
              <a:spcAft>
                <a:spcPts val="0"/>
              </a:spcAft>
              <a:defRPr/>
            </a:pPr>
            <a:r>
              <a:rPr lang="en-US" dirty="0" smtClean="0"/>
              <a:t>ovarian </a:t>
            </a:r>
            <a:r>
              <a:rPr lang="en-US" dirty="0" err="1" smtClean="0"/>
              <a:t>endometriotic</a:t>
            </a:r>
            <a:r>
              <a:rPr lang="en-US" dirty="0" smtClean="0"/>
              <a:t> implants into the ovarian</a:t>
            </a:r>
          </a:p>
          <a:p>
            <a:pPr fontAlgn="auto">
              <a:spcBef>
                <a:spcPts val="0"/>
              </a:spcBef>
              <a:spcAft>
                <a:spcPts val="0"/>
              </a:spcAft>
              <a:defRPr/>
            </a:pPr>
            <a:r>
              <a:rPr lang="en-US" dirty="0" smtClean="0"/>
              <a:t>cortex is a well known hypothesis (2). However, </a:t>
            </a:r>
            <a:r>
              <a:rPr lang="en-US" dirty="0" err="1" smtClean="0"/>
              <a:t>metaplasia</a:t>
            </a:r>
            <a:endParaRPr lang="en-US" dirty="0" smtClean="0"/>
          </a:p>
          <a:p>
            <a:pPr fontAlgn="auto">
              <a:spcBef>
                <a:spcPts val="0"/>
              </a:spcBef>
              <a:spcAft>
                <a:spcPts val="0"/>
              </a:spcAft>
              <a:defRPr/>
            </a:pPr>
            <a:r>
              <a:rPr lang="en-US" dirty="0" smtClean="0"/>
              <a:t>of </a:t>
            </a:r>
            <a:r>
              <a:rPr lang="en-US" dirty="0" err="1" smtClean="0"/>
              <a:t>invaginated</a:t>
            </a:r>
            <a:r>
              <a:rPr lang="en-US" dirty="0" smtClean="0"/>
              <a:t> </a:t>
            </a:r>
            <a:r>
              <a:rPr lang="en-US" dirty="0" err="1" smtClean="0"/>
              <a:t>coelomic</a:t>
            </a:r>
            <a:r>
              <a:rPr lang="en-US" dirty="0" smtClean="0"/>
              <a:t> epithelium is another proposed</a:t>
            </a:r>
          </a:p>
          <a:p>
            <a:pPr fontAlgn="auto">
              <a:spcBef>
                <a:spcPts val="0"/>
              </a:spcBef>
              <a:spcAft>
                <a:spcPts val="0"/>
              </a:spcAft>
              <a:defRPr/>
            </a:pPr>
            <a:r>
              <a:rPr lang="en-US" dirty="0" smtClean="0"/>
              <a:t>mechanism in the genesis of ovarian </a:t>
            </a:r>
            <a:r>
              <a:rPr lang="en-US" dirty="0" err="1" smtClean="0"/>
              <a:t>endometriomas</a:t>
            </a:r>
            <a:r>
              <a:rPr lang="en-US" dirty="0" smtClean="0"/>
              <a:t> (1).</a:t>
            </a:r>
          </a:p>
          <a:p>
            <a:pPr fontAlgn="auto">
              <a:spcBef>
                <a:spcPts val="0"/>
              </a:spcBef>
              <a:spcAft>
                <a:spcPts val="0"/>
              </a:spcAft>
              <a:defRPr/>
            </a:pPr>
            <a:r>
              <a:rPr lang="en-US" dirty="0" smtClean="0"/>
              <a:t>Cyst aspiration, fenestration, and ablation of cyst wall by</a:t>
            </a:r>
          </a:p>
          <a:p>
            <a:pPr fontAlgn="auto">
              <a:spcBef>
                <a:spcPts val="0"/>
              </a:spcBef>
              <a:spcAft>
                <a:spcPts val="0"/>
              </a:spcAft>
              <a:defRPr/>
            </a:pPr>
            <a:r>
              <a:rPr lang="en-US" dirty="0" smtClean="0"/>
              <a:t>laser or </a:t>
            </a:r>
            <a:r>
              <a:rPr lang="en-US" dirty="0" err="1" smtClean="0"/>
              <a:t>electrocoagulation</a:t>
            </a:r>
            <a:r>
              <a:rPr lang="en-US" dirty="0" smtClean="0"/>
              <a:t> are commonly performed surgical</a:t>
            </a:r>
          </a:p>
          <a:p>
            <a:pPr fontAlgn="auto">
              <a:spcBef>
                <a:spcPts val="0"/>
              </a:spcBef>
              <a:spcAft>
                <a:spcPts val="0"/>
              </a:spcAft>
              <a:defRPr/>
            </a:pPr>
            <a:r>
              <a:rPr lang="en-US" dirty="0" smtClean="0"/>
              <a:t>procedures for the treatment of </a:t>
            </a:r>
            <a:r>
              <a:rPr lang="en-US" dirty="0" err="1" smtClean="0"/>
              <a:t>endometriotic</a:t>
            </a:r>
            <a:r>
              <a:rPr lang="en-US" dirty="0" smtClean="0"/>
              <a:t> cysts</a:t>
            </a:r>
          </a:p>
          <a:p>
            <a:pPr fontAlgn="auto">
              <a:spcBef>
                <a:spcPts val="0"/>
              </a:spcBef>
              <a:spcAft>
                <a:spcPts val="0"/>
              </a:spcAft>
              <a:defRPr/>
            </a:pPr>
            <a:r>
              <a:rPr lang="en-US" dirty="0" smtClean="0"/>
              <a:t>(1). Excision of the cyst wall is accepted technique for</a:t>
            </a:r>
          </a:p>
          <a:p>
            <a:pPr fontAlgn="auto">
              <a:spcBef>
                <a:spcPts val="0"/>
              </a:spcBef>
              <a:spcAft>
                <a:spcPts val="0"/>
              </a:spcAft>
              <a:defRPr/>
            </a:pPr>
            <a:r>
              <a:rPr lang="en-US" dirty="0" smtClean="0"/>
              <a:t>surgical treatment of ovarian </a:t>
            </a:r>
            <a:r>
              <a:rPr lang="en-US" dirty="0" err="1" smtClean="0"/>
              <a:t>endometriotic</a:t>
            </a:r>
            <a:r>
              <a:rPr lang="en-US" dirty="0" smtClean="0"/>
              <a:t> cysts owing to</a:t>
            </a:r>
          </a:p>
          <a:p>
            <a:pPr fontAlgn="auto">
              <a:spcBef>
                <a:spcPts val="0"/>
              </a:spcBef>
              <a:spcAft>
                <a:spcPts val="0"/>
              </a:spcAft>
              <a:defRPr/>
            </a:pPr>
            <a:r>
              <a:rPr lang="en-US" dirty="0" smtClean="0"/>
              <a:t>low recurrence rates (3, 4). The excision of the cyst wall is</a:t>
            </a:r>
          </a:p>
          <a:p>
            <a:pPr fontAlgn="auto">
              <a:spcBef>
                <a:spcPts val="0"/>
              </a:spcBef>
              <a:spcAft>
                <a:spcPts val="0"/>
              </a:spcAft>
              <a:defRPr/>
            </a:pPr>
            <a:r>
              <a:rPr lang="en-US" dirty="0" smtClean="0"/>
              <a:t>disputable because it may result in loss of normal ovarian</a:t>
            </a:r>
          </a:p>
          <a:p>
            <a:pPr fontAlgn="auto">
              <a:spcBef>
                <a:spcPts val="0"/>
              </a:spcBef>
              <a:spcAft>
                <a:spcPts val="0"/>
              </a:spcAft>
              <a:defRPr/>
            </a:pPr>
            <a:r>
              <a:rPr lang="en-US" dirty="0" smtClean="0"/>
              <a:t>tissue (5). However, </a:t>
            </a:r>
            <a:r>
              <a:rPr lang="en-US" dirty="0" err="1" smtClean="0"/>
              <a:t>Muzii</a:t>
            </a:r>
            <a:r>
              <a:rPr lang="en-US" dirty="0" smtClean="0"/>
              <a:t> et al. (6) reported that they were</a:t>
            </a:r>
          </a:p>
          <a:p>
            <a:pPr fontAlgn="auto">
              <a:spcBef>
                <a:spcPts val="0"/>
              </a:spcBef>
              <a:spcAft>
                <a:spcPts val="0"/>
              </a:spcAft>
              <a:defRPr/>
            </a:pPr>
            <a:r>
              <a:rPr lang="en-US" dirty="0" smtClean="0"/>
              <a:t>able to save the normal ovarian tissue by using stripping</a:t>
            </a:r>
          </a:p>
          <a:p>
            <a:pPr fontAlgn="auto">
              <a:spcBef>
                <a:spcPts val="0"/>
              </a:spcBef>
              <a:spcAft>
                <a:spcPts val="0"/>
              </a:spcAft>
              <a:defRPr/>
            </a:pPr>
            <a:r>
              <a:rPr lang="en-US" dirty="0" smtClean="0"/>
              <a:t>technique at laparoscopic cyst removal. In this study, we</a:t>
            </a:r>
          </a:p>
          <a:p>
            <a:pPr fontAlgn="auto">
              <a:spcBef>
                <a:spcPts val="0"/>
              </a:spcBef>
              <a:spcAft>
                <a:spcPts val="0"/>
              </a:spcAft>
              <a:defRPr/>
            </a:pPr>
            <a:r>
              <a:rPr lang="en-US" dirty="0" smtClean="0"/>
              <a:t>aimed to determine whether the stripping of cyst wall by</a:t>
            </a:r>
          </a:p>
          <a:p>
            <a:pPr fontAlgn="auto">
              <a:spcBef>
                <a:spcPts val="0"/>
              </a:spcBef>
              <a:spcAft>
                <a:spcPts val="0"/>
              </a:spcAft>
              <a:defRPr/>
            </a:pPr>
            <a:r>
              <a:rPr lang="en-US" dirty="0" smtClean="0"/>
              <a:t>laparoscopy is a tissue sparing technique.</a:t>
            </a:r>
          </a:p>
          <a:p>
            <a:pPr fontAlgn="auto">
              <a:spcBef>
                <a:spcPts val="0"/>
              </a:spcBef>
              <a:spcAft>
                <a:spcPts val="0"/>
              </a:spcAft>
              <a:defRPr/>
            </a:pPr>
            <a:r>
              <a:rPr lang="en-US" dirty="0" smtClean="0"/>
              <a:t>Between 2002 and 2004, 46 patients underwent laparoscopic</a:t>
            </a:r>
          </a:p>
          <a:p>
            <a:pPr fontAlgn="auto">
              <a:spcBef>
                <a:spcPts val="0"/>
              </a:spcBef>
              <a:spcAft>
                <a:spcPts val="0"/>
              </a:spcAft>
              <a:defRPr/>
            </a:pPr>
            <a:r>
              <a:rPr lang="en-US" dirty="0" smtClean="0"/>
              <a:t>cyst excision because of chronic pelvic pain, infertility,</a:t>
            </a:r>
          </a:p>
          <a:p>
            <a:pPr fontAlgn="auto">
              <a:spcBef>
                <a:spcPts val="0"/>
              </a:spcBef>
              <a:spcAft>
                <a:spcPts val="0"/>
              </a:spcAft>
              <a:defRPr/>
            </a:pPr>
            <a:r>
              <a:rPr lang="en-US" dirty="0" err="1" smtClean="0"/>
              <a:t>dysmenorrhea</a:t>
            </a:r>
            <a:r>
              <a:rPr lang="en-US" dirty="0" smtClean="0"/>
              <a:t>, and persistent ovarian cystic mass.</a:t>
            </a:r>
          </a:p>
          <a:p>
            <a:pPr fontAlgn="auto">
              <a:spcBef>
                <a:spcPts val="0"/>
              </a:spcBef>
              <a:spcAft>
                <a:spcPts val="0"/>
              </a:spcAft>
              <a:defRPr/>
            </a:pPr>
            <a:r>
              <a:rPr lang="en-US" dirty="0" err="1" smtClean="0"/>
              <a:t>Ultrasonographic</a:t>
            </a:r>
            <a:r>
              <a:rPr lang="en-US" dirty="0" smtClean="0"/>
              <a:t> examination was performed by GE </a:t>
            </a:r>
            <a:r>
              <a:rPr lang="en-US" dirty="0" err="1" smtClean="0"/>
              <a:t>Logiq</a:t>
            </a:r>
            <a:endParaRPr lang="en-US" dirty="0" smtClean="0"/>
          </a:p>
          <a:p>
            <a:pPr fontAlgn="auto">
              <a:spcBef>
                <a:spcPts val="0"/>
              </a:spcBef>
              <a:spcAft>
                <a:spcPts val="0"/>
              </a:spcAft>
              <a:defRPr/>
            </a:pPr>
            <a:r>
              <a:rPr lang="en-US" dirty="0" smtClean="0"/>
              <a:t>500 Pro (Milwaukee, WI) and 3.5-MHz convex probe and</a:t>
            </a:r>
          </a:p>
          <a:p>
            <a:pPr fontAlgn="auto">
              <a:spcBef>
                <a:spcPts val="0"/>
              </a:spcBef>
              <a:spcAft>
                <a:spcPts val="0"/>
              </a:spcAft>
              <a:defRPr/>
            </a:pPr>
            <a:r>
              <a:rPr lang="tr-TR" dirty="0" smtClean="0"/>
              <a:t>6.5-MHz </a:t>
            </a:r>
            <a:r>
              <a:rPr lang="tr-TR" dirty="0" err="1" smtClean="0"/>
              <a:t>transvaginal</a:t>
            </a:r>
            <a:r>
              <a:rPr lang="tr-TR" dirty="0" smtClean="0"/>
              <a:t> </a:t>
            </a:r>
            <a:r>
              <a:rPr lang="tr-TR" dirty="0" err="1" smtClean="0"/>
              <a:t>probe</a:t>
            </a:r>
            <a:r>
              <a:rPr lang="tr-TR" dirty="0" smtClean="0"/>
              <a:t>. Serum CA-125 </a:t>
            </a:r>
            <a:r>
              <a:rPr lang="tr-TR" dirty="0" err="1" smtClean="0"/>
              <a:t>levels</a:t>
            </a:r>
            <a:r>
              <a:rPr lang="tr-TR" dirty="0" smtClean="0"/>
              <a:t> </a:t>
            </a:r>
            <a:r>
              <a:rPr lang="tr-TR" dirty="0" err="1" smtClean="0"/>
              <a:t>were</a:t>
            </a:r>
            <a:endParaRPr lang="tr-TR" dirty="0" smtClean="0"/>
          </a:p>
          <a:p>
            <a:pPr fontAlgn="auto">
              <a:spcBef>
                <a:spcPts val="0"/>
              </a:spcBef>
              <a:spcAft>
                <a:spcPts val="0"/>
              </a:spcAft>
              <a:defRPr/>
            </a:pPr>
            <a:r>
              <a:rPr lang="en-US" dirty="0" smtClean="0"/>
              <a:t>determined from all subjects preoperatively.</a:t>
            </a:r>
          </a:p>
          <a:p>
            <a:pPr fontAlgn="auto">
              <a:spcBef>
                <a:spcPts val="0"/>
              </a:spcBef>
              <a:spcAft>
                <a:spcPts val="0"/>
              </a:spcAft>
              <a:defRPr/>
            </a:pPr>
            <a:r>
              <a:rPr lang="en-US" dirty="0" smtClean="0"/>
              <a:t>Women with body mass greater than 30 kg/m2, history</a:t>
            </a:r>
          </a:p>
          <a:p>
            <a:pPr fontAlgn="auto">
              <a:spcBef>
                <a:spcPts val="0"/>
              </a:spcBef>
              <a:spcAft>
                <a:spcPts val="0"/>
              </a:spcAft>
              <a:defRPr/>
            </a:pPr>
            <a:r>
              <a:rPr lang="en-US" dirty="0" smtClean="0"/>
              <a:t>of earlier ovarian surgery, especially due to ovarian </a:t>
            </a:r>
            <a:r>
              <a:rPr lang="en-US" dirty="0" err="1" smtClean="0"/>
              <a:t>endometriomas</a:t>
            </a:r>
            <a:r>
              <a:rPr lang="en-US" dirty="0" smtClean="0"/>
              <a:t>,</a:t>
            </a:r>
          </a:p>
          <a:p>
            <a:pPr fontAlgn="auto">
              <a:spcBef>
                <a:spcPts val="0"/>
              </a:spcBef>
              <a:spcAft>
                <a:spcPts val="0"/>
              </a:spcAft>
              <a:defRPr/>
            </a:pPr>
            <a:r>
              <a:rPr lang="en-US" dirty="0" smtClean="0"/>
              <a:t>history of </a:t>
            </a:r>
            <a:r>
              <a:rPr lang="en-US" dirty="0" err="1" smtClean="0"/>
              <a:t>GnRH</a:t>
            </a:r>
            <a:r>
              <a:rPr lang="en-US" dirty="0" smtClean="0"/>
              <a:t> analogs and oral contraceptive</a:t>
            </a:r>
          </a:p>
          <a:p>
            <a:pPr fontAlgn="auto">
              <a:spcBef>
                <a:spcPts val="0"/>
              </a:spcBef>
              <a:spcAft>
                <a:spcPts val="0"/>
              </a:spcAft>
              <a:defRPr/>
            </a:pPr>
            <a:r>
              <a:rPr lang="en-US" dirty="0" smtClean="0"/>
              <a:t>use, bilateral ovarian cysts, and multiple ovarian cysts that</a:t>
            </a:r>
          </a:p>
          <a:p>
            <a:pPr fontAlgn="auto">
              <a:spcBef>
                <a:spcPts val="0"/>
              </a:spcBef>
              <a:spcAft>
                <a:spcPts val="0"/>
              </a:spcAft>
              <a:defRPr/>
            </a:pPr>
            <a:r>
              <a:rPr lang="en-US" dirty="0" smtClean="0"/>
              <a:t>were occupying the same ovary were excluded. Selected</a:t>
            </a:r>
          </a:p>
          <a:p>
            <a:pPr fontAlgn="auto">
              <a:spcBef>
                <a:spcPts val="0"/>
              </a:spcBef>
              <a:spcAft>
                <a:spcPts val="0"/>
              </a:spcAft>
              <a:defRPr/>
            </a:pPr>
            <a:r>
              <a:rPr lang="en-US" dirty="0" smtClean="0"/>
              <a:t>cases underwent laparoscopic cyst removal. The same surgical</a:t>
            </a:r>
          </a:p>
          <a:p>
            <a:pPr fontAlgn="auto">
              <a:spcBef>
                <a:spcPts val="0"/>
              </a:spcBef>
              <a:spcAft>
                <a:spcPts val="0"/>
              </a:spcAft>
              <a:defRPr/>
            </a:pPr>
            <a:r>
              <a:rPr lang="en-US" dirty="0" smtClean="0"/>
              <a:t>team performed laparoscopic </a:t>
            </a:r>
            <a:r>
              <a:rPr lang="en-US" dirty="0" err="1" smtClean="0"/>
              <a:t>cystectomy</a:t>
            </a:r>
            <a:r>
              <a:rPr lang="en-US" dirty="0" smtClean="0"/>
              <a:t> in the dorsal</a:t>
            </a:r>
          </a:p>
          <a:p>
            <a:pPr fontAlgn="auto">
              <a:spcBef>
                <a:spcPts val="0"/>
              </a:spcBef>
              <a:spcAft>
                <a:spcPts val="0"/>
              </a:spcAft>
              <a:defRPr/>
            </a:pPr>
            <a:r>
              <a:rPr lang="en-US" dirty="0" err="1" smtClean="0"/>
              <a:t>lithotomy</a:t>
            </a:r>
            <a:r>
              <a:rPr lang="en-US" dirty="0" smtClean="0"/>
              <a:t> position in all subjects.</a:t>
            </a:r>
          </a:p>
          <a:p>
            <a:pPr fontAlgn="auto">
              <a:spcBef>
                <a:spcPts val="0"/>
              </a:spcBef>
              <a:spcAft>
                <a:spcPts val="0"/>
              </a:spcAft>
              <a:defRPr/>
            </a:pPr>
            <a:r>
              <a:rPr lang="en-US" dirty="0" smtClean="0"/>
              <a:t>In case of </a:t>
            </a:r>
            <a:r>
              <a:rPr lang="en-US" dirty="0" err="1" smtClean="0"/>
              <a:t>ultrasonographic</a:t>
            </a:r>
            <a:r>
              <a:rPr lang="en-US" dirty="0" smtClean="0"/>
              <a:t> diagnosis of </a:t>
            </a:r>
            <a:r>
              <a:rPr lang="en-US" dirty="0" err="1" smtClean="0"/>
              <a:t>dermoid</a:t>
            </a:r>
            <a:r>
              <a:rPr lang="en-US" dirty="0" smtClean="0"/>
              <a:t> cyst,</a:t>
            </a:r>
          </a:p>
          <a:p>
            <a:pPr fontAlgn="auto">
              <a:spcBef>
                <a:spcPts val="0"/>
              </a:spcBef>
              <a:spcAft>
                <a:spcPts val="0"/>
              </a:spcAft>
              <a:defRPr/>
            </a:pPr>
            <a:r>
              <a:rPr lang="en-US" dirty="0" smtClean="0"/>
              <a:t>the cyst was not punctured and every effort was made to</a:t>
            </a:r>
          </a:p>
          <a:p>
            <a:pPr fontAlgn="auto">
              <a:spcBef>
                <a:spcPts val="0"/>
              </a:spcBef>
              <a:spcAft>
                <a:spcPts val="0"/>
              </a:spcAft>
              <a:defRPr/>
            </a:pPr>
            <a:r>
              <a:rPr lang="en-US" dirty="0" smtClean="0"/>
              <a:t>excise the entire cyst without spilling its sebaceous content.</a:t>
            </a:r>
          </a:p>
          <a:p>
            <a:pPr fontAlgn="auto">
              <a:spcBef>
                <a:spcPts val="0"/>
              </a:spcBef>
              <a:spcAft>
                <a:spcPts val="0"/>
              </a:spcAft>
              <a:defRPr/>
            </a:pPr>
            <a:r>
              <a:rPr lang="en-US" dirty="0" smtClean="0"/>
              <a:t>Other cysts including </a:t>
            </a:r>
            <a:r>
              <a:rPr lang="en-US" dirty="0" err="1" smtClean="0"/>
              <a:t>endometriomas</a:t>
            </a:r>
            <a:r>
              <a:rPr lang="en-US" dirty="0" smtClean="0"/>
              <a:t> were punctured and</a:t>
            </a:r>
          </a:p>
          <a:p>
            <a:pPr fontAlgn="auto">
              <a:spcBef>
                <a:spcPts val="0"/>
              </a:spcBef>
              <a:spcAft>
                <a:spcPts val="0"/>
              </a:spcAft>
              <a:defRPr/>
            </a:pPr>
            <a:r>
              <a:rPr lang="en-US" dirty="0" smtClean="0"/>
              <a:t>aspirated. Following the puncture, the surgeon found the</a:t>
            </a:r>
          </a:p>
          <a:p>
            <a:pPr fontAlgn="auto">
              <a:spcBef>
                <a:spcPts val="0"/>
              </a:spcBef>
              <a:spcAft>
                <a:spcPts val="0"/>
              </a:spcAft>
              <a:defRPr/>
            </a:pPr>
            <a:r>
              <a:rPr lang="en-US" dirty="0" smtClean="0"/>
              <a:t>cleavage plane and stripped cyst wall from the normal</a:t>
            </a:r>
          </a:p>
          <a:p>
            <a:pPr fontAlgn="auto">
              <a:spcBef>
                <a:spcPts val="0"/>
              </a:spcBef>
              <a:spcAft>
                <a:spcPts val="0"/>
              </a:spcAft>
              <a:defRPr/>
            </a:pPr>
            <a:r>
              <a:rPr lang="en-US" dirty="0" smtClean="0"/>
              <a:t>ovarian tissue by traction and </a:t>
            </a:r>
            <a:r>
              <a:rPr lang="en-US" dirty="0" err="1" smtClean="0"/>
              <a:t>countertraction</a:t>
            </a:r>
            <a:r>
              <a:rPr lang="en-US" dirty="0" smtClean="0"/>
              <a:t>.</a:t>
            </a:r>
          </a:p>
          <a:p>
            <a:pPr fontAlgn="auto">
              <a:spcBef>
                <a:spcPts val="0"/>
              </a:spcBef>
              <a:spcAft>
                <a:spcPts val="0"/>
              </a:spcAft>
              <a:defRPr/>
            </a:pPr>
            <a:r>
              <a:rPr lang="en-US" dirty="0" smtClean="0"/>
              <a:t>After excising the cyst wall completely, the same pathologist,</a:t>
            </a:r>
          </a:p>
          <a:p>
            <a:pPr fontAlgn="auto">
              <a:spcBef>
                <a:spcPts val="0"/>
              </a:spcBef>
              <a:spcAft>
                <a:spcPts val="0"/>
              </a:spcAft>
              <a:defRPr/>
            </a:pPr>
            <a:r>
              <a:rPr lang="en-US" dirty="0" smtClean="0"/>
              <a:t>blinded to the clinical and surgical history of the</a:t>
            </a:r>
          </a:p>
          <a:p>
            <a:pPr fontAlgn="auto">
              <a:spcBef>
                <a:spcPts val="0"/>
              </a:spcBef>
              <a:spcAft>
                <a:spcPts val="0"/>
              </a:spcAft>
              <a:defRPr/>
            </a:pPr>
            <a:r>
              <a:rPr lang="en-US" dirty="0" smtClean="0"/>
              <a:t>patient, evaluated five different full-thickness sections including</a:t>
            </a:r>
          </a:p>
          <a:p>
            <a:pPr fontAlgn="auto">
              <a:spcBef>
                <a:spcPts val="0"/>
              </a:spcBef>
              <a:spcAft>
                <a:spcPts val="0"/>
              </a:spcAft>
              <a:defRPr/>
            </a:pPr>
            <a:r>
              <a:rPr lang="en-US" dirty="0" smtClean="0"/>
              <a:t>four different sections from the periphery of the</a:t>
            </a:r>
          </a:p>
          <a:p>
            <a:pPr fontAlgn="auto">
              <a:spcBef>
                <a:spcPts val="0"/>
              </a:spcBef>
              <a:spcAft>
                <a:spcPts val="0"/>
              </a:spcAft>
              <a:defRPr/>
            </a:pPr>
            <a:r>
              <a:rPr lang="en-US" dirty="0" smtClean="0"/>
              <a:t>cyst and one section from the central portion. Cyst wall was</a:t>
            </a:r>
          </a:p>
          <a:p>
            <a:pPr fontAlgn="auto">
              <a:spcBef>
                <a:spcPts val="0"/>
              </a:spcBef>
              <a:spcAft>
                <a:spcPts val="0"/>
              </a:spcAft>
              <a:defRPr/>
            </a:pPr>
            <a:r>
              <a:rPr lang="en-US" dirty="0" smtClean="0"/>
              <a:t>evaluated for the presence or absence of ovarian tissue</a:t>
            </a:r>
          </a:p>
          <a:p>
            <a:pPr fontAlgn="auto">
              <a:spcBef>
                <a:spcPts val="0"/>
              </a:spcBef>
              <a:spcAft>
                <a:spcPts val="0"/>
              </a:spcAft>
              <a:defRPr/>
            </a:pPr>
            <a:r>
              <a:rPr lang="en-US" dirty="0" smtClean="0"/>
              <a:t>adjacent to the excised cyst wall and graded according to</a:t>
            </a:r>
          </a:p>
          <a:p>
            <a:pPr fontAlgn="auto">
              <a:spcBef>
                <a:spcPts val="0"/>
              </a:spcBef>
              <a:spcAft>
                <a:spcPts val="0"/>
              </a:spcAft>
              <a:defRPr/>
            </a:pPr>
            <a:r>
              <a:rPr lang="en-US" dirty="0" err="1" smtClean="0"/>
              <a:t>semiquantitave</a:t>
            </a:r>
            <a:r>
              <a:rPr lang="en-US" dirty="0" smtClean="0"/>
              <a:t> scale of 0 to 4 (7). The pathologist evaluated</a:t>
            </a:r>
          </a:p>
          <a:p>
            <a:pPr fontAlgn="auto">
              <a:spcBef>
                <a:spcPts val="0"/>
              </a:spcBef>
              <a:spcAft>
                <a:spcPts val="0"/>
              </a:spcAft>
              <a:defRPr/>
            </a:pPr>
            <a:r>
              <a:rPr lang="en-US" dirty="0" smtClean="0"/>
              <a:t>the cyst wall according to morphologic characteristics</a:t>
            </a:r>
          </a:p>
          <a:p>
            <a:pPr fontAlgn="auto">
              <a:spcBef>
                <a:spcPts val="0"/>
              </a:spcBef>
              <a:spcAft>
                <a:spcPts val="0"/>
              </a:spcAft>
              <a:defRPr/>
            </a:pPr>
            <a:r>
              <a:rPr lang="en-US" dirty="0" smtClean="0"/>
              <a:t>of the excised ovarian tissue within the cyst wall. In this</a:t>
            </a:r>
          </a:p>
          <a:p>
            <a:pPr fontAlgn="auto">
              <a:spcBef>
                <a:spcPts val="0"/>
              </a:spcBef>
              <a:spcAft>
                <a:spcPts val="0"/>
              </a:spcAft>
              <a:defRPr/>
            </a:pPr>
            <a:r>
              <a:rPr lang="en-US" dirty="0" smtClean="0"/>
              <a:t>regard, complete absence of follicles was described as grade 0,</a:t>
            </a:r>
          </a:p>
          <a:p>
            <a:pPr fontAlgn="auto">
              <a:spcBef>
                <a:spcPts val="0"/>
              </a:spcBef>
              <a:spcAft>
                <a:spcPts val="0"/>
              </a:spcAft>
              <a:defRPr/>
            </a:pPr>
            <a:r>
              <a:rPr lang="en-US" dirty="0" smtClean="0"/>
              <a:t>presence of only primordial follicles was grade 1, presence of</a:t>
            </a:r>
          </a:p>
          <a:p>
            <a:pPr fontAlgn="auto">
              <a:spcBef>
                <a:spcPts val="0"/>
              </a:spcBef>
              <a:spcAft>
                <a:spcPts val="0"/>
              </a:spcAft>
              <a:defRPr/>
            </a:pPr>
            <a:r>
              <a:rPr lang="en-US" dirty="0" smtClean="0"/>
              <a:t>primordial and primary follicles were grade 2, and detection</a:t>
            </a:r>
          </a:p>
          <a:p>
            <a:pPr fontAlgn="auto">
              <a:spcBef>
                <a:spcPts val="0"/>
              </a:spcBef>
              <a:spcAft>
                <a:spcPts val="0"/>
              </a:spcAft>
              <a:defRPr/>
            </a:pPr>
            <a:r>
              <a:rPr lang="en-US" dirty="0" smtClean="0"/>
              <a:t>of secondary follicles was grade 3 and grade 4.</a:t>
            </a:r>
          </a:p>
          <a:p>
            <a:pPr fontAlgn="auto">
              <a:spcBef>
                <a:spcPts val="0"/>
              </a:spcBef>
              <a:spcAft>
                <a:spcPts val="0"/>
              </a:spcAft>
              <a:defRPr/>
            </a:pPr>
            <a:r>
              <a:rPr lang="en-US" dirty="0" smtClean="0"/>
              <a:t>To compare continuous variables, Student </a:t>
            </a:r>
            <a:r>
              <a:rPr lang="en-US" i="1" dirty="0" smtClean="0"/>
              <a:t>t test was</a:t>
            </a:r>
          </a:p>
          <a:p>
            <a:pPr fontAlgn="auto">
              <a:spcBef>
                <a:spcPts val="0"/>
              </a:spcBef>
              <a:spcAft>
                <a:spcPts val="0"/>
              </a:spcAft>
              <a:defRPr/>
            </a:pPr>
            <a:r>
              <a:rPr lang="en-US" dirty="0" smtClean="0"/>
              <a:t>used. Chi-squared or Fisher exact test was used for comparison</a:t>
            </a:r>
          </a:p>
          <a:p>
            <a:pPr fontAlgn="auto">
              <a:spcBef>
                <a:spcPts val="0"/>
              </a:spcBef>
              <a:spcAft>
                <a:spcPts val="0"/>
              </a:spcAft>
              <a:defRPr/>
            </a:pPr>
            <a:r>
              <a:rPr lang="en-US" dirty="0" smtClean="0"/>
              <a:t>of categorical variables. </a:t>
            </a:r>
            <a:r>
              <a:rPr lang="en-US" i="1" dirty="0" smtClean="0"/>
              <a:t>P.05 was considered</a:t>
            </a:r>
          </a:p>
          <a:p>
            <a:pPr fontAlgn="auto">
              <a:spcBef>
                <a:spcPts val="0"/>
              </a:spcBef>
              <a:spcAft>
                <a:spcPts val="0"/>
              </a:spcAft>
              <a:defRPr/>
            </a:pPr>
            <a:r>
              <a:rPr lang="en-US" dirty="0" smtClean="0"/>
              <a:t>statistically significant. We did not request institutional</a:t>
            </a:r>
          </a:p>
          <a:p>
            <a:pPr fontAlgn="auto">
              <a:spcBef>
                <a:spcPts val="0"/>
              </a:spcBef>
              <a:spcAft>
                <a:spcPts val="0"/>
              </a:spcAft>
              <a:defRPr/>
            </a:pPr>
            <a:r>
              <a:rPr lang="en-US" dirty="0" smtClean="0"/>
              <a:t>review board approval for the study, because it did not</a:t>
            </a:r>
          </a:p>
          <a:p>
            <a:pPr fontAlgn="auto">
              <a:spcBef>
                <a:spcPts val="0"/>
              </a:spcBef>
              <a:spcAft>
                <a:spcPts val="0"/>
              </a:spcAft>
              <a:defRPr/>
            </a:pPr>
            <a:r>
              <a:rPr lang="en-US" dirty="0" smtClean="0"/>
              <a:t>change our management of the patients with ovarian cysts</a:t>
            </a:r>
          </a:p>
          <a:p>
            <a:pPr fontAlgn="auto">
              <a:spcBef>
                <a:spcPts val="0"/>
              </a:spcBef>
              <a:spcAft>
                <a:spcPts val="0"/>
              </a:spcAft>
              <a:defRPr/>
            </a:pPr>
            <a:r>
              <a:rPr lang="en-US" dirty="0" smtClean="0"/>
              <a:t>as usually followed at our center. In addition, </a:t>
            </a:r>
            <a:r>
              <a:rPr lang="en-US" dirty="0" err="1" smtClean="0"/>
              <a:t>cystectomy</a:t>
            </a:r>
            <a:endParaRPr lang="en-US" dirty="0" smtClean="0"/>
          </a:p>
          <a:p>
            <a:pPr fontAlgn="auto">
              <a:spcBef>
                <a:spcPts val="0"/>
              </a:spcBef>
              <a:spcAft>
                <a:spcPts val="0"/>
              </a:spcAft>
              <a:defRPr/>
            </a:pPr>
            <a:r>
              <a:rPr lang="en-US" dirty="0" smtClean="0"/>
              <a:t>by route of laparoscopy or </a:t>
            </a:r>
            <a:r>
              <a:rPr lang="en-US" dirty="0" err="1" smtClean="0"/>
              <a:t>laparotomy</a:t>
            </a:r>
            <a:r>
              <a:rPr lang="en-US" dirty="0" smtClean="0"/>
              <a:t> is standard procedure</a:t>
            </a:r>
          </a:p>
          <a:p>
            <a:pPr fontAlgn="auto">
              <a:spcBef>
                <a:spcPts val="0"/>
              </a:spcBef>
              <a:spcAft>
                <a:spcPts val="0"/>
              </a:spcAft>
              <a:defRPr/>
            </a:pPr>
            <a:r>
              <a:rPr lang="en-US" dirty="0" smtClean="0"/>
              <a:t>at our center for ovarian cysts except under suspicion</a:t>
            </a:r>
          </a:p>
          <a:p>
            <a:pPr fontAlgn="auto">
              <a:spcBef>
                <a:spcPts val="0"/>
              </a:spcBef>
              <a:spcAft>
                <a:spcPts val="0"/>
              </a:spcAft>
              <a:defRPr/>
            </a:pPr>
            <a:r>
              <a:rPr lang="tr-TR" dirty="0" smtClean="0"/>
              <a:t>of </a:t>
            </a:r>
            <a:r>
              <a:rPr lang="tr-TR" dirty="0" err="1" smtClean="0"/>
              <a:t>malignancy</a:t>
            </a:r>
            <a:r>
              <a:rPr lang="tr-TR" dirty="0" smtClean="0"/>
              <a:t>.</a:t>
            </a:r>
          </a:p>
          <a:p>
            <a:pPr fontAlgn="auto">
              <a:spcBef>
                <a:spcPts val="0"/>
              </a:spcBef>
              <a:spcAft>
                <a:spcPts val="0"/>
              </a:spcAft>
              <a:defRPr/>
            </a:pPr>
            <a:r>
              <a:rPr lang="en-US" dirty="0" smtClean="0"/>
              <a:t>Laparoscopic </a:t>
            </a:r>
            <a:r>
              <a:rPr lang="en-US" dirty="0" err="1" smtClean="0"/>
              <a:t>cystectomy</a:t>
            </a:r>
            <a:r>
              <a:rPr lang="en-US" dirty="0" smtClean="0"/>
              <a:t> was completed successfully in</a:t>
            </a:r>
          </a:p>
          <a:p>
            <a:pPr fontAlgn="auto">
              <a:spcBef>
                <a:spcPts val="0"/>
              </a:spcBef>
              <a:spcAft>
                <a:spcPts val="0"/>
              </a:spcAft>
              <a:defRPr/>
            </a:pPr>
            <a:r>
              <a:rPr lang="en-US" dirty="0" smtClean="0"/>
              <a:t>the 46 patients, and no </a:t>
            </a:r>
            <a:r>
              <a:rPr lang="en-US" dirty="0" err="1" smtClean="0"/>
              <a:t>intraoperative</a:t>
            </a:r>
            <a:r>
              <a:rPr lang="en-US" dirty="0" smtClean="0"/>
              <a:t> or postoperative</a:t>
            </a:r>
          </a:p>
          <a:p>
            <a:pPr fontAlgn="auto">
              <a:spcBef>
                <a:spcPts val="0"/>
              </a:spcBef>
              <a:spcAft>
                <a:spcPts val="0"/>
              </a:spcAft>
              <a:defRPr/>
            </a:pPr>
            <a:r>
              <a:rPr lang="en-US" dirty="0" smtClean="0"/>
              <a:t>complications were seen. Thirteen patients (28.2%) underwent</a:t>
            </a:r>
          </a:p>
          <a:p>
            <a:pPr fontAlgn="auto">
              <a:spcBef>
                <a:spcPts val="0"/>
              </a:spcBef>
              <a:spcAft>
                <a:spcPts val="0"/>
              </a:spcAft>
              <a:defRPr/>
            </a:pPr>
            <a:r>
              <a:rPr lang="en-US" dirty="0" smtClean="0"/>
              <a:t>laparoscopy because of persistence of ovarian cystic</a:t>
            </a:r>
          </a:p>
          <a:p>
            <a:pPr fontAlgn="auto">
              <a:spcBef>
                <a:spcPts val="0"/>
              </a:spcBef>
              <a:spcAft>
                <a:spcPts val="0"/>
              </a:spcAft>
              <a:defRPr/>
            </a:pPr>
            <a:r>
              <a:rPr lang="en-US" dirty="0" smtClean="0"/>
              <a:t>mass. Infertility in 7 patients (15.2%), chronic pelvic pain,</a:t>
            </a:r>
          </a:p>
          <a:p>
            <a:pPr fontAlgn="auto">
              <a:spcBef>
                <a:spcPts val="0"/>
              </a:spcBef>
              <a:spcAft>
                <a:spcPts val="0"/>
              </a:spcAft>
              <a:defRPr/>
            </a:pPr>
            <a:r>
              <a:rPr lang="en-US" dirty="0" smtClean="0"/>
              <a:t>and cyclic </a:t>
            </a:r>
            <a:r>
              <a:rPr lang="en-US" dirty="0" err="1" smtClean="0"/>
              <a:t>dysmenorrhea</a:t>
            </a:r>
            <a:r>
              <a:rPr lang="en-US" dirty="0" smtClean="0"/>
              <a:t> in 26 patients (56.52%) </a:t>
            </a:r>
            <a:r>
              <a:rPr lang="en-US" dirty="0" err="1" smtClean="0"/>
              <a:t>wereother</a:t>
            </a:r>
            <a:r>
              <a:rPr lang="en-US" dirty="0" smtClean="0"/>
              <a:t> indications for laparoscopic intervention. As a first</a:t>
            </a:r>
          </a:p>
          <a:p>
            <a:pPr fontAlgn="auto">
              <a:spcBef>
                <a:spcPts val="0"/>
              </a:spcBef>
              <a:spcAft>
                <a:spcPts val="0"/>
              </a:spcAft>
              <a:defRPr/>
            </a:pPr>
            <a:r>
              <a:rPr lang="en-US" dirty="0" smtClean="0"/>
              <a:t>step, the surgeon aspirated cyst content in 39 cases</a:t>
            </a:r>
          </a:p>
          <a:p>
            <a:pPr fontAlgn="auto">
              <a:spcBef>
                <a:spcPts val="0"/>
              </a:spcBef>
              <a:spcAft>
                <a:spcPts val="0"/>
              </a:spcAft>
              <a:defRPr/>
            </a:pPr>
            <a:r>
              <a:rPr lang="en-US" dirty="0" smtClean="0"/>
              <a:t>(84.7%). We preferred bipolar </a:t>
            </a:r>
            <a:r>
              <a:rPr lang="en-US" dirty="0" err="1" smtClean="0"/>
              <a:t>electrocautery</a:t>
            </a:r>
            <a:r>
              <a:rPr lang="en-US" dirty="0" smtClean="0"/>
              <a:t> to achieve</a:t>
            </a:r>
          </a:p>
          <a:p>
            <a:pPr fontAlgn="auto">
              <a:spcBef>
                <a:spcPts val="0"/>
              </a:spcBef>
              <a:spcAft>
                <a:spcPts val="0"/>
              </a:spcAft>
              <a:defRPr/>
            </a:pPr>
            <a:r>
              <a:rPr lang="en-US" dirty="0" err="1" smtClean="0"/>
              <a:t>hemostasis</a:t>
            </a:r>
            <a:r>
              <a:rPr lang="en-US" dirty="0" smtClean="0"/>
              <a:t> in 40 cases (87%), and reconstruction by laparoscopic</a:t>
            </a:r>
          </a:p>
          <a:p>
            <a:pPr fontAlgn="auto">
              <a:spcBef>
                <a:spcPts val="0"/>
              </a:spcBef>
              <a:spcAft>
                <a:spcPts val="0"/>
              </a:spcAft>
              <a:defRPr/>
            </a:pPr>
            <a:r>
              <a:rPr lang="en-US" dirty="0" smtClean="0"/>
              <a:t>suture was required in only 2 cases (4.34%).</a:t>
            </a:r>
          </a:p>
          <a:p>
            <a:pPr fontAlgn="auto">
              <a:spcBef>
                <a:spcPts val="0"/>
              </a:spcBef>
              <a:spcAft>
                <a:spcPts val="0"/>
              </a:spcAft>
              <a:defRPr/>
            </a:pPr>
            <a:r>
              <a:rPr lang="en-US" dirty="0" err="1" smtClean="0"/>
              <a:t>Histopathologic</a:t>
            </a:r>
            <a:r>
              <a:rPr lang="en-US" dirty="0" smtClean="0"/>
              <a:t> diagnosis of the surgical specimens and</a:t>
            </a:r>
          </a:p>
          <a:p>
            <a:pPr fontAlgn="auto">
              <a:spcBef>
                <a:spcPts val="0"/>
              </a:spcBef>
              <a:spcAft>
                <a:spcPts val="0"/>
              </a:spcAft>
              <a:defRPr/>
            </a:pPr>
            <a:r>
              <a:rPr lang="en-US" dirty="0" smtClean="0"/>
              <a:t>grading of residual ovarian tissue are shown in Table 1.</a:t>
            </a:r>
          </a:p>
          <a:p>
            <a:pPr fontAlgn="auto">
              <a:spcBef>
                <a:spcPts val="0"/>
              </a:spcBef>
              <a:spcAft>
                <a:spcPts val="0"/>
              </a:spcAft>
              <a:defRPr/>
            </a:pPr>
            <a:r>
              <a:rPr lang="en-US" dirty="0" smtClean="0"/>
              <a:t>Two </a:t>
            </a:r>
            <a:r>
              <a:rPr lang="en-US" dirty="0" err="1" smtClean="0"/>
              <a:t>endometriotic</a:t>
            </a:r>
            <a:r>
              <a:rPr lang="en-US" dirty="0" smtClean="0"/>
              <a:t> cyst walls were </a:t>
            </a:r>
            <a:r>
              <a:rPr lang="en-US" dirty="0" err="1" smtClean="0"/>
              <a:t>histopathologic</a:t>
            </a:r>
            <a:r>
              <a:rPr lang="en-US" dirty="0" smtClean="0"/>
              <a:t> grade 4.</a:t>
            </a:r>
          </a:p>
          <a:p>
            <a:pPr fontAlgn="auto">
              <a:spcBef>
                <a:spcPts val="0"/>
              </a:spcBef>
              <a:spcAft>
                <a:spcPts val="0"/>
              </a:spcAft>
              <a:defRPr/>
            </a:pPr>
            <a:r>
              <a:rPr lang="en-US" dirty="0" smtClean="0"/>
              <a:t>There is no statistical difference between the </a:t>
            </a:r>
            <a:r>
              <a:rPr lang="en-US" dirty="0" err="1" smtClean="0"/>
              <a:t>endometriotic</a:t>
            </a:r>
            <a:endParaRPr lang="en-US" dirty="0" smtClean="0"/>
          </a:p>
          <a:p>
            <a:pPr fontAlgn="auto">
              <a:spcBef>
                <a:spcPts val="0"/>
              </a:spcBef>
              <a:spcAft>
                <a:spcPts val="0"/>
              </a:spcAft>
              <a:defRPr/>
            </a:pPr>
            <a:r>
              <a:rPr lang="en-US" dirty="0" smtClean="0"/>
              <a:t>cysts and </a:t>
            </a:r>
            <a:r>
              <a:rPr lang="en-US" dirty="0" err="1" smtClean="0"/>
              <a:t>nonendometriotic</a:t>
            </a:r>
            <a:r>
              <a:rPr lang="en-US" dirty="0" smtClean="0"/>
              <a:t> cysts for presence of normal</a:t>
            </a:r>
          </a:p>
          <a:p>
            <a:pPr fontAlgn="auto">
              <a:spcBef>
                <a:spcPts val="0"/>
              </a:spcBef>
              <a:spcAft>
                <a:spcPts val="0"/>
              </a:spcAft>
              <a:defRPr/>
            </a:pPr>
            <a:r>
              <a:rPr lang="en-US" dirty="0" smtClean="0"/>
              <a:t>ovarian tissue adjacent to removed cyst wall (</a:t>
            </a:r>
            <a:r>
              <a:rPr lang="en-US" i="1" dirty="0" smtClean="0"/>
              <a:t>P.414).</a:t>
            </a:r>
          </a:p>
          <a:p>
            <a:pPr fontAlgn="auto">
              <a:spcBef>
                <a:spcPts val="0"/>
              </a:spcBef>
              <a:spcAft>
                <a:spcPts val="0"/>
              </a:spcAft>
              <a:defRPr/>
            </a:pPr>
            <a:r>
              <a:rPr lang="en-US" dirty="0" smtClean="0"/>
              <a:t>However, there is a statistically significant difference between</a:t>
            </a:r>
          </a:p>
          <a:p>
            <a:pPr fontAlgn="auto">
              <a:spcBef>
                <a:spcPts val="0"/>
              </a:spcBef>
              <a:spcAft>
                <a:spcPts val="0"/>
              </a:spcAft>
              <a:defRPr/>
            </a:pPr>
            <a:r>
              <a:rPr lang="en-US" dirty="0" smtClean="0"/>
              <a:t>the preoperative </a:t>
            </a:r>
            <a:r>
              <a:rPr lang="en-US" dirty="0" err="1" smtClean="0"/>
              <a:t>ultrasonographic</a:t>
            </a:r>
            <a:r>
              <a:rPr lang="en-US" dirty="0" smtClean="0"/>
              <a:t> diameter of ovarian</a:t>
            </a:r>
          </a:p>
          <a:p>
            <a:pPr fontAlgn="auto">
              <a:spcBef>
                <a:spcPts val="0"/>
              </a:spcBef>
              <a:spcAft>
                <a:spcPts val="0"/>
              </a:spcAft>
              <a:defRPr/>
            </a:pPr>
            <a:r>
              <a:rPr lang="en-US" dirty="0" smtClean="0"/>
              <a:t>cyst and presence of normal ovarian tissue adjacent to</a:t>
            </a:r>
          </a:p>
          <a:p>
            <a:pPr fontAlgn="auto">
              <a:spcBef>
                <a:spcPts val="0"/>
              </a:spcBef>
              <a:spcAft>
                <a:spcPts val="0"/>
              </a:spcAft>
              <a:defRPr/>
            </a:pPr>
            <a:r>
              <a:rPr lang="en-US" dirty="0" smtClean="0"/>
              <a:t>removed cyst wall (</a:t>
            </a:r>
            <a:r>
              <a:rPr lang="en-US" i="1" dirty="0" smtClean="0"/>
              <a:t>P.02), although this correlation was</a:t>
            </a:r>
          </a:p>
          <a:p>
            <a:pPr fontAlgn="auto">
              <a:spcBef>
                <a:spcPts val="0"/>
              </a:spcBef>
              <a:spcAft>
                <a:spcPts val="0"/>
              </a:spcAft>
              <a:defRPr/>
            </a:pPr>
            <a:r>
              <a:rPr lang="en-US" dirty="0" smtClean="0"/>
              <a:t>weak (Pearson correlation coefficient 0.377).</a:t>
            </a:r>
            <a:endParaRPr lang="tr-TR" dirty="0"/>
          </a:p>
        </p:txBody>
      </p:sp>
      <p:sp>
        <p:nvSpPr>
          <p:cNvPr id="1146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52C16A0A-86C0-42FE-9C8E-F111DA8E142D}" type="slidenum">
              <a:rPr lang="tr-TR" sz="1000" b="0">
                <a:solidFill>
                  <a:prstClr val="black"/>
                </a:solidFill>
                <a:latin typeface="Calibri" pitchFamily="34" charset="0"/>
              </a:rPr>
              <a:pPr/>
              <a:t>17</a:t>
            </a:fld>
            <a:endParaRPr lang="tr-TR" sz="1000" b="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ayt Görüntüsü Yer Tutucusu 1"/>
          <p:cNvSpPr>
            <a:spLocks noGrp="1" noRot="1" noChangeAspect="1" noTextEdit="1"/>
          </p:cNvSpPr>
          <p:nvPr>
            <p:ph type="sldImg"/>
          </p:nvPr>
        </p:nvSpPr>
        <p:spPr>
          <a:ln/>
        </p:spPr>
      </p:sp>
      <p:sp>
        <p:nvSpPr>
          <p:cNvPr id="11981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1981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88E0588F-4FCB-4B8E-8102-AD78912273F3}" type="slidenum">
              <a:rPr lang="tr-TR" sz="1000" b="0">
                <a:solidFill>
                  <a:prstClr val="black"/>
                </a:solidFill>
                <a:latin typeface="Times New Roman" pitchFamily="18" charset="0"/>
              </a:rPr>
              <a:pPr/>
              <a:t>21</a:t>
            </a:fld>
            <a:endParaRPr lang="tr-TR" sz="1000" b="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a:ln/>
        </p:spPr>
      </p:sp>
      <p:sp>
        <p:nvSpPr>
          <p:cNvPr id="12083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2083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E1CE48AE-E284-438E-845A-D973364CE41F}" type="slidenum">
              <a:rPr lang="en-US" sz="1000" b="0">
                <a:solidFill>
                  <a:prstClr val="black"/>
                </a:solidFill>
                <a:latin typeface="Times New Roman" pitchFamily="18" charset="0"/>
              </a:rPr>
              <a:pPr/>
              <a:t>22</a:t>
            </a:fld>
            <a:endParaRPr lang="en-US" sz="1000" b="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91C03C-D2B7-43D1-B958-FC249801DDBD}" type="slidenum">
              <a:rPr lang="hr-HR" smtClean="0"/>
              <a:pPr/>
              <a:t>‹#›</a:t>
            </a:fld>
            <a:endParaRPr lang="hr-H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91C03C-D2B7-43D1-B958-FC249801DDBD}" type="slidenum">
              <a:rPr lang="hr-HR" smtClean="0"/>
              <a:pPr/>
              <a:t>‹#›</a:t>
            </a:fld>
            <a:endParaRPr lang="hr-H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91C03C-D2B7-43D1-B958-FC249801DDBD}" type="slidenum">
              <a:rPr lang="hr-HR" smtClean="0"/>
              <a:pPr/>
              <a:t>‹#›</a:t>
            </a:fld>
            <a:endParaRPr lang="hr-H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
          <p:cNvSpPr>
            <a:spLocks/>
          </p:cNvSpPr>
          <p:nvPr/>
        </p:nvSpPr>
        <p:spPr bwMode="auto">
          <a:xfrm>
            <a:off x="690563" y="3340100"/>
            <a:ext cx="7654925" cy="487363"/>
          </a:xfrm>
          <a:custGeom>
            <a:avLst/>
            <a:gdLst/>
            <a:ahLst/>
            <a:cxnLst>
              <a:cxn ang="0">
                <a:pos x="190" y="127"/>
              </a:cxn>
              <a:cxn ang="0">
                <a:pos x="2398" y="0"/>
              </a:cxn>
              <a:cxn ang="0">
                <a:pos x="4821" y="127"/>
              </a:cxn>
              <a:cxn ang="0">
                <a:pos x="4821" y="200"/>
              </a:cxn>
              <a:cxn ang="0">
                <a:pos x="4821" y="274"/>
              </a:cxn>
              <a:cxn ang="0">
                <a:pos x="803" y="306"/>
              </a:cxn>
              <a:cxn ang="0">
                <a:pos x="0" y="281"/>
              </a:cxn>
              <a:cxn ang="0">
                <a:pos x="190" y="127"/>
              </a:cxn>
            </a:cxnLst>
            <a:rect l="0" t="0" r="r" b="b"/>
            <a:pathLst>
              <a:path w="4822" h="307">
                <a:moveTo>
                  <a:pt x="190" y="127"/>
                </a:moveTo>
                <a:lnTo>
                  <a:pt x="2398" y="0"/>
                </a:lnTo>
                <a:lnTo>
                  <a:pt x="4821" y="127"/>
                </a:lnTo>
                <a:lnTo>
                  <a:pt x="4821" y="200"/>
                </a:lnTo>
                <a:lnTo>
                  <a:pt x="4821" y="274"/>
                </a:lnTo>
                <a:lnTo>
                  <a:pt x="803" y="306"/>
                </a:lnTo>
                <a:lnTo>
                  <a:pt x="0" y="281"/>
                </a:lnTo>
                <a:lnTo>
                  <a:pt x="190" y="127"/>
                </a:lnTo>
              </a:path>
            </a:pathLst>
          </a:custGeom>
          <a:solidFill>
            <a:schemeClr val="hlink">
              <a:alpha val="50000"/>
            </a:schemeClr>
          </a:solidFill>
          <a:ln w="9525" cap="rnd">
            <a:noFill/>
            <a:round/>
            <a:headEnd/>
            <a:tailEnd/>
          </a:ln>
          <a:effectLst/>
        </p:spPr>
        <p:txBody>
          <a:bodyPr/>
          <a:lstStyle/>
          <a:p>
            <a:pPr eaLnBrk="0" fontAlgn="base" hangingPunct="0">
              <a:spcBef>
                <a:spcPct val="0"/>
              </a:spcBef>
              <a:spcAft>
                <a:spcPct val="0"/>
              </a:spcAft>
              <a:defRPr/>
            </a:pPr>
            <a:endParaRPr lang="tr-TR" sz="2400" b="1">
              <a:solidFill>
                <a:srgbClr val="FFFFFF"/>
              </a:solidFill>
              <a:effectLst>
                <a:outerShdw blurRad="38100" dist="38100" dir="2700000" algn="tl">
                  <a:srgbClr val="000000">
                    <a:alpha val="43137"/>
                  </a:srgbClr>
                </a:outerShdw>
              </a:effectLst>
            </a:endParaRPr>
          </a:p>
        </p:txBody>
      </p:sp>
      <p:sp>
        <p:nvSpPr>
          <p:cNvPr id="3078" name="Rectangle 6"/>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2"/>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804E5272-235E-40EA-A8EE-1D2446D631A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72257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FE396971-E73F-488E-B589-57BAA189C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15069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7DA44CF-1862-4795-8E5E-E7D9AE88D23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2854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7EE6A6EC-A931-42F9-B33B-46F64C293B9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53777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4A0C7964-0834-4AE4-9DE4-42950A6F15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941476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C784C5CC-BAD1-4DF9-9585-1F87C5445F9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18440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55B4FE64-2B32-473E-8157-F6677C95764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816061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9F9F9259-3D28-4098-B73B-1B68C6E4B9E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4202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91C03C-D2B7-43D1-B958-FC249801DDBD}" type="slidenum">
              <a:rPr lang="hr-HR" smtClean="0"/>
              <a:pPr/>
              <a:t>‹#›</a:t>
            </a:fld>
            <a:endParaRPr lang="hr-H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36B45D70-C731-4D4C-B2A8-539540B69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053742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1A296DF-F0B1-48A4-8B1E-973C8FE7E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79460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2EEDE5E-05C9-47F5-A593-AF1455D80C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407234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172B9EF-E080-4397-9FC4-399347F7F13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62776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
          <p:cNvSpPr>
            <a:spLocks/>
          </p:cNvSpPr>
          <p:nvPr/>
        </p:nvSpPr>
        <p:spPr bwMode="auto">
          <a:xfrm>
            <a:off x="690563" y="3340100"/>
            <a:ext cx="7654925" cy="487363"/>
          </a:xfrm>
          <a:custGeom>
            <a:avLst/>
            <a:gdLst/>
            <a:ahLst/>
            <a:cxnLst>
              <a:cxn ang="0">
                <a:pos x="190" y="127"/>
              </a:cxn>
              <a:cxn ang="0">
                <a:pos x="2398" y="0"/>
              </a:cxn>
              <a:cxn ang="0">
                <a:pos x="4821" y="127"/>
              </a:cxn>
              <a:cxn ang="0">
                <a:pos x="4821" y="200"/>
              </a:cxn>
              <a:cxn ang="0">
                <a:pos x="4821" y="274"/>
              </a:cxn>
              <a:cxn ang="0">
                <a:pos x="803" y="306"/>
              </a:cxn>
              <a:cxn ang="0">
                <a:pos x="0" y="281"/>
              </a:cxn>
              <a:cxn ang="0">
                <a:pos x="190" y="127"/>
              </a:cxn>
            </a:cxnLst>
            <a:rect l="0" t="0" r="r" b="b"/>
            <a:pathLst>
              <a:path w="4822" h="307">
                <a:moveTo>
                  <a:pt x="190" y="127"/>
                </a:moveTo>
                <a:lnTo>
                  <a:pt x="2398" y="0"/>
                </a:lnTo>
                <a:lnTo>
                  <a:pt x="4821" y="127"/>
                </a:lnTo>
                <a:lnTo>
                  <a:pt x="4821" y="200"/>
                </a:lnTo>
                <a:lnTo>
                  <a:pt x="4821" y="274"/>
                </a:lnTo>
                <a:lnTo>
                  <a:pt x="803" y="306"/>
                </a:lnTo>
                <a:lnTo>
                  <a:pt x="0" y="281"/>
                </a:lnTo>
                <a:lnTo>
                  <a:pt x="190" y="127"/>
                </a:lnTo>
              </a:path>
            </a:pathLst>
          </a:custGeom>
          <a:solidFill>
            <a:schemeClr val="hlink">
              <a:alpha val="50000"/>
            </a:schemeClr>
          </a:solidFill>
          <a:ln w="9525" cap="rnd">
            <a:noFill/>
            <a:round/>
            <a:headEnd/>
            <a:tailEnd/>
          </a:ln>
          <a:effectLst/>
        </p:spPr>
        <p:txBody>
          <a:bodyPr/>
          <a:lstStyle/>
          <a:p>
            <a:pPr eaLnBrk="0" fontAlgn="base" hangingPunct="0">
              <a:spcBef>
                <a:spcPct val="0"/>
              </a:spcBef>
              <a:spcAft>
                <a:spcPct val="0"/>
              </a:spcAft>
              <a:defRPr/>
            </a:pPr>
            <a:endParaRPr lang="tr-TR" sz="2400" b="1">
              <a:solidFill>
                <a:srgbClr val="FFFFFF"/>
              </a:solidFill>
              <a:effectLst>
                <a:outerShdw blurRad="38100" dist="38100" dir="2700000" algn="tl">
                  <a:srgbClr val="000000">
                    <a:alpha val="43137"/>
                  </a:srgbClr>
                </a:outerShdw>
              </a:effectLst>
            </a:endParaRPr>
          </a:p>
        </p:txBody>
      </p:sp>
      <p:sp>
        <p:nvSpPr>
          <p:cNvPr id="3078" name="Rectangle 6"/>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2"/>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804E5272-235E-40EA-A8EE-1D2446D631A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22820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FE396971-E73F-488E-B589-57BAA189C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974579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7DA44CF-1862-4795-8E5E-E7D9AE88D23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882401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7EE6A6EC-A931-42F9-B33B-46F64C293B9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286534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4A0C7964-0834-4AE4-9DE4-42950A6F15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777736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C784C5CC-BAD1-4DF9-9585-1F87C5445F9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14645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91C03C-D2B7-43D1-B958-FC249801DDBD}" type="slidenum">
              <a:rPr lang="hr-HR" smtClean="0"/>
              <a:pPr/>
              <a:t>‹#›</a:t>
            </a:fld>
            <a:endParaRPr lang="hr-H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55B4FE64-2B32-473E-8157-F6677C95764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062558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9F9F9259-3D28-4098-B73B-1B68C6E4B9E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61715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36B45D70-C731-4D4C-B2A8-539540B69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09264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1A296DF-F0B1-48A4-8B1E-973C8FE7E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14673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2EEDE5E-05C9-47F5-A593-AF1455D80C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30699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172B9EF-E080-4397-9FC4-399347F7F13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770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
          <p:cNvSpPr>
            <a:spLocks/>
          </p:cNvSpPr>
          <p:nvPr/>
        </p:nvSpPr>
        <p:spPr bwMode="auto">
          <a:xfrm>
            <a:off x="690563" y="3340100"/>
            <a:ext cx="7654925" cy="487363"/>
          </a:xfrm>
          <a:custGeom>
            <a:avLst/>
            <a:gdLst/>
            <a:ahLst/>
            <a:cxnLst>
              <a:cxn ang="0">
                <a:pos x="190" y="127"/>
              </a:cxn>
              <a:cxn ang="0">
                <a:pos x="2398" y="0"/>
              </a:cxn>
              <a:cxn ang="0">
                <a:pos x="4821" y="127"/>
              </a:cxn>
              <a:cxn ang="0">
                <a:pos x="4821" y="200"/>
              </a:cxn>
              <a:cxn ang="0">
                <a:pos x="4821" y="274"/>
              </a:cxn>
              <a:cxn ang="0">
                <a:pos x="803" y="306"/>
              </a:cxn>
              <a:cxn ang="0">
                <a:pos x="0" y="281"/>
              </a:cxn>
              <a:cxn ang="0">
                <a:pos x="190" y="127"/>
              </a:cxn>
            </a:cxnLst>
            <a:rect l="0" t="0" r="r" b="b"/>
            <a:pathLst>
              <a:path w="4822" h="307">
                <a:moveTo>
                  <a:pt x="190" y="127"/>
                </a:moveTo>
                <a:lnTo>
                  <a:pt x="2398" y="0"/>
                </a:lnTo>
                <a:lnTo>
                  <a:pt x="4821" y="127"/>
                </a:lnTo>
                <a:lnTo>
                  <a:pt x="4821" y="200"/>
                </a:lnTo>
                <a:lnTo>
                  <a:pt x="4821" y="274"/>
                </a:lnTo>
                <a:lnTo>
                  <a:pt x="803" y="306"/>
                </a:lnTo>
                <a:lnTo>
                  <a:pt x="0" y="281"/>
                </a:lnTo>
                <a:lnTo>
                  <a:pt x="190" y="127"/>
                </a:lnTo>
              </a:path>
            </a:pathLst>
          </a:custGeom>
          <a:solidFill>
            <a:schemeClr val="hlink">
              <a:alpha val="50000"/>
            </a:schemeClr>
          </a:solidFill>
          <a:ln w="9525" cap="rnd">
            <a:noFill/>
            <a:round/>
            <a:headEnd/>
            <a:tailEnd/>
          </a:ln>
          <a:effectLst/>
        </p:spPr>
        <p:txBody>
          <a:bodyPr/>
          <a:lstStyle/>
          <a:p>
            <a:pPr eaLnBrk="0" fontAlgn="base" hangingPunct="0">
              <a:spcBef>
                <a:spcPct val="0"/>
              </a:spcBef>
              <a:spcAft>
                <a:spcPct val="0"/>
              </a:spcAft>
              <a:defRPr/>
            </a:pPr>
            <a:endParaRPr lang="tr-TR" sz="2400" b="1">
              <a:solidFill>
                <a:srgbClr val="FFFFFF"/>
              </a:solidFill>
              <a:effectLst>
                <a:outerShdw blurRad="38100" dist="38100" dir="2700000" algn="tl">
                  <a:srgbClr val="000000">
                    <a:alpha val="43137"/>
                  </a:srgbClr>
                </a:outerShdw>
              </a:effectLst>
            </a:endParaRPr>
          </a:p>
        </p:txBody>
      </p:sp>
      <p:sp>
        <p:nvSpPr>
          <p:cNvPr id="3078" name="Rectangle 6"/>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2"/>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804E5272-235E-40EA-A8EE-1D2446D631A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316963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FE396971-E73F-488E-B589-57BAA189C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804549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7DA44CF-1862-4795-8E5E-E7D9AE88D23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538597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7EE6A6EC-A931-42F9-B33B-46F64C293B9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8157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D91C03C-D2B7-43D1-B958-FC249801DDBD}" type="slidenum">
              <a:rPr lang="hr-HR" smtClean="0"/>
              <a:pPr/>
              <a:t>‹#›</a:t>
            </a:fld>
            <a:endParaRPr lang="hr-H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4A0C7964-0834-4AE4-9DE4-42950A6F15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33270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C784C5CC-BAD1-4DF9-9585-1F87C5445F9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70323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55B4FE64-2B32-473E-8157-F6677C95764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244682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9F9F9259-3D28-4098-B73B-1B68C6E4B9E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591887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36B45D70-C731-4D4C-B2A8-539540B69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634131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1A296DF-F0B1-48A4-8B1E-973C8FE7E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27774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2EEDE5E-05C9-47F5-A593-AF1455D80C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9494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172B9EF-E080-4397-9FC4-399347F7F13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541573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
          <p:cNvSpPr>
            <a:spLocks/>
          </p:cNvSpPr>
          <p:nvPr/>
        </p:nvSpPr>
        <p:spPr bwMode="auto">
          <a:xfrm>
            <a:off x="690563" y="3340100"/>
            <a:ext cx="7654925" cy="487363"/>
          </a:xfrm>
          <a:custGeom>
            <a:avLst/>
            <a:gdLst/>
            <a:ahLst/>
            <a:cxnLst>
              <a:cxn ang="0">
                <a:pos x="190" y="127"/>
              </a:cxn>
              <a:cxn ang="0">
                <a:pos x="2398" y="0"/>
              </a:cxn>
              <a:cxn ang="0">
                <a:pos x="4821" y="127"/>
              </a:cxn>
              <a:cxn ang="0">
                <a:pos x="4821" y="200"/>
              </a:cxn>
              <a:cxn ang="0">
                <a:pos x="4821" y="274"/>
              </a:cxn>
              <a:cxn ang="0">
                <a:pos x="803" y="306"/>
              </a:cxn>
              <a:cxn ang="0">
                <a:pos x="0" y="281"/>
              </a:cxn>
              <a:cxn ang="0">
                <a:pos x="190" y="127"/>
              </a:cxn>
            </a:cxnLst>
            <a:rect l="0" t="0" r="r" b="b"/>
            <a:pathLst>
              <a:path w="4822" h="307">
                <a:moveTo>
                  <a:pt x="190" y="127"/>
                </a:moveTo>
                <a:lnTo>
                  <a:pt x="2398" y="0"/>
                </a:lnTo>
                <a:lnTo>
                  <a:pt x="4821" y="127"/>
                </a:lnTo>
                <a:lnTo>
                  <a:pt x="4821" y="200"/>
                </a:lnTo>
                <a:lnTo>
                  <a:pt x="4821" y="274"/>
                </a:lnTo>
                <a:lnTo>
                  <a:pt x="803" y="306"/>
                </a:lnTo>
                <a:lnTo>
                  <a:pt x="0" y="281"/>
                </a:lnTo>
                <a:lnTo>
                  <a:pt x="190" y="127"/>
                </a:lnTo>
              </a:path>
            </a:pathLst>
          </a:custGeom>
          <a:solidFill>
            <a:schemeClr val="hlink">
              <a:alpha val="50000"/>
            </a:schemeClr>
          </a:solidFill>
          <a:ln w="9525" cap="rnd">
            <a:noFill/>
            <a:round/>
            <a:headEnd/>
            <a:tailEnd/>
          </a:ln>
          <a:effectLst/>
        </p:spPr>
        <p:txBody>
          <a:bodyPr/>
          <a:lstStyle/>
          <a:p>
            <a:pPr eaLnBrk="0" fontAlgn="base" hangingPunct="0">
              <a:spcBef>
                <a:spcPct val="0"/>
              </a:spcBef>
              <a:spcAft>
                <a:spcPct val="0"/>
              </a:spcAft>
              <a:defRPr/>
            </a:pPr>
            <a:endParaRPr lang="tr-TR" sz="2400" b="1">
              <a:solidFill>
                <a:srgbClr val="FFFFFF"/>
              </a:solidFill>
              <a:effectLst>
                <a:outerShdw blurRad="38100" dist="38100" dir="2700000" algn="tl">
                  <a:srgbClr val="000000">
                    <a:alpha val="43137"/>
                  </a:srgbClr>
                </a:outerShdw>
              </a:effectLst>
            </a:endParaRPr>
          </a:p>
        </p:txBody>
      </p:sp>
      <p:sp>
        <p:nvSpPr>
          <p:cNvPr id="3078" name="Rectangle 6"/>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2"/>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804E5272-235E-40EA-A8EE-1D2446D631A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55876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FE396971-E73F-488E-B589-57BAA189C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49508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D91C03C-D2B7-43D1-B958-FC249801DDBD}" type="slidenum">
              <a:rPr lang="hr-HR" smtClean="0"/>
              <a:pPr/>
              <a:t>‹#›</a:t>
            </a:fld>
            <a:endParaRPr lang="hr-H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7DA44CF-1862-4795-8E5E-E7D9AE88D23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75297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7EE6A6EC-A931-42F9-B33B-46F64C293B9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472007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4A0C7964-0834-4AE4-9DE4-42950A6F15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654327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C784C5CC-BAD1-4DF9-9585-1F87C5445F9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51350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55B4FE64-2B32-473E-8157-F6677C95764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245224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9F9F9259-3D28-4098-B73B-1B68C6E4B9E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76315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36B45D70-C731-4D4C-B2A8-539540B69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01486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1A296DF-F0B1-48A4-8B1E-973C8FE7E8F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609336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2EEDE5E-05C9-47F5-A593-AF1455D80C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85582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172B9EF-E080-4397-9FC4-399347F7F13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0563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D91C03C-D2B7-43D1-B958-FC249801DDBD}" type="slidenum">
              <a:rPr lang="hr-HR" smtClean="0"/>
              <a:pPr/>
              <a:t>‹#›</a:t>
            </a:fld>
            <a:endParaRPr lang="hr-H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hr-HR"/>
          </a:p>
        </p:txBody>
      </p:sp>
    </p:spTree>
    <p:extLst>
      <p:ext uri="{BB962C8B-B14F-4D97-AF65-F5344CB8AC3E}">
        <p14:creationId xmlns:p14="http://schemas.microsoft.com/office/powerpoint/2010/main" val="3067090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7939076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hr-H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val="700639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2788488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043721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1911246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513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hr-HR"/>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3853255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hr-HR"/>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hr-HR"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2618371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56808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D91C03C-D2B7-43D1-B958-FC249801DDBD}" type="slidenum">
              <a:rPr lang="hr-HR" smtClean="0"/>
              <a:pPr/>
              <a:t>‹#›</a:t>
            </a:fld>
            <a:endParaRPr lang="hr-H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226944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D91C03C-D2B7-43D1-B958-FC249801DDBD}" type="slidenum">
              <a:rPr lang="hr-HR" smtClean="0"/>
              <a:pPr/>
              <a:t>‹#›</a:t>
            </a:fld>
            <a:endParaRPr lang="hr-H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DD15B-9FA8-457B-98B8-034BBEBC824A}" type="datetimeFigureOut">
              <a:rPr lang="hr-HR" smtClean="0"/>
              <a:pPr/>
              <a:t>15.10.2013.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D91C03C-D2B7-43D1-B958-FC249801DDBD}" type="slidenum">
              <a:rPr lang="hr-HR" smtClean="0"/>
              <a:pPr/>
              <a:t>‹#›</a:t>
            </a:fld>
            <a:endParaRPr lang="hr-H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14DD15B-9FA8-457B-98B8-034BBEBC824A}" type="datetimeFigureOut">
              <a:rPr lang="hr-HR" smtClean="0"/>
              <a:pPr/>
              <a:t>15.10.2013.</a:t>
            </a:fld>
            <a:endParaRPr lang="hr-H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r-H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D91C03C-D2B7-43D1-B958-FC249801DDB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19"/>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ct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r">
              <a:defRPr sz="1300" b="0">
                <a:latin typeface="Times New Roman" pitchFamily="18" charset="0"/>
              </a:defRPr>
            </a:lvl1pPr>
          </a:lstStyle>
          <a:p>
            <a:pPr eaLnBrk="0" fontAlgn="base" hangingPunct="0">
              <a:spcBef>
                <a:spcPct val="0"/>
              </a:spcBef>
              <a:spcAft>
                <a:spcPct val="0"/>
              </a:spcAft>
              <a:defRPr/>
            </a:pPr>
            <a:fld id="{0E423870-D900-4E8F-AE53-B65F4D575CE0}" type="slidenum">
              <a:rPr lang="tr-TR">
                <a:solidFill>
                  <a:srgbClr val="FFFFFF"/>
                </a:solidFill>
              </a:rPr>
              <a:pPr eaLnBrk="0" fontAlgn="base" hangingPunct="0">
                <a:spcBef>
                  <a:spcPct val="0"/>
                </a:spcBef>
                <a:spcAft>
                  <a:spcPct val="0"/>
                </a:spcAft>
                <a:defRPr/>
              </a:pPr>
              <a:t>‹#›</a:t>
            </a:fld>
            <a:endParaRPr lang="tr-TR">
              <a:solidFill>
                <a:srgbClr val="FFFFFF"/>
              </a:solidFill>
            </a:endParaRPr>
          </a:p>
        </p:txBody>
      </p:sp>
      <p:sp>
        <p:nvSpPr>
          <p:cNvPr id="1029" name="Rectangle 5"/>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1410453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828675" rtl="0" eaLnBrk="0" fontAlgn="base" hangingPunct="0">
        <a:spcBef>
          <a:spcPct val="0"/>
        </a:spcBef>
        <a:spcAft>
          <a:spcPct val="0"/>
        </a:spcAft>
        <a:defRPr sz="4000" b="1">
          <a:solidFill>
            <a:schemeClr val="tx2"/>
          </a:solidFill>
          <a:latin typeface="+mj-lt"/>
          <a:ea typeface="+mj-ea"/>
          <a:cs typeface="+mj-cs"/>
        </a:defRPr>
      </a:lvl1pPr>
      <a:lvl2pPr algn="ctr" defTabSz="828675" rtl="0" eaLnBrk="0" fontAlgn="base" hangingPunct="0">
        <a:spcBef>
          <a:spcPct val="0"/>
        </a:spcBef>
        <a:spcAft>
          <a:spcPct val="0"/>
        </a:spcAft>
        <a:defRPr sz="4000" b="1">
          <a:solidFill>
            <a:schemeClr val="tx2"/>
          </a:solidFill>
          <a:latin typeface="Arial" charset="0"/>
        </a:defRPr>
      </a:lvl2pPr>
      <a:lvl3pPr algn="ctr" defTabSz="828675" rtl="0" eaLnBrk="0" fontAlgn="base" hangingPunct="0">
        <a:spcBef>
          <a:spcPct val="0"/>
        </a:spcBef>
        <a:spcAft>
          <a:spcPct val="0"/>
        </a:spcAft>
        <a:defRPr sz="4000" b="1">
          <a:solidFill>
            <a:schemeClr val="tx2"/>
          </a:solidFill>
          <a:latin typeface="Arial" charset="0"/>
        </a:defRPr>
      </a:lvl3pPr>
      <a:lvl4pPr algn="ctr" defTabSz="828675" rtl="0" eaLnBrk="0" fontAlgn="base" hangingPunct="0">
        <a:spcBef>
          <a:spcPct val="0"/>
        </a:spcBef>
        <a:spcAft>
          <a:spcPct val="0"/>
        </a:spcAft>
        <a:defRPr sz="4000" b="1">
          <a:solidFill>
            <a:schemeClr val="tx2"/>
          </a:solidFill>
          <a:latin typeface="Arial" charset="0"/>
        </a:defRPr>
      </a:lvl4pPr>
      <a:lvl5pPr algn="ctr" defTabSz="828675" rtl="0" eaLnBrk="0" fontAlgn="base" hangingPunct="0">
        <a:spcBef>
          <a:spcPct val="0"/>
        </a:spcBef>
        <a:spcAft>
          <a:spcPct val="0"/>
        </a:spcAft>
        <a:defRPr sz="4000" b="1">
          <a:solidFill>
            <a:schemeClr val="tx2"/>
          </a:solidFill>
          <a:latin typeface="Arial" charset="0"/>
        </a:defRPr>
      </a:lvl5pPr>
      <a:lvl6pPr marL="457200" algn="ctr" defTabSz="828675" rtl="0" eaLnBrk="0" fontAlgn="base" hangingPunct="0">
        <a:spcBef>
          <a:spcPct val="0"/>
        </a:spcBef>
        <a:spcAft>
          <a:spcPct val="0"/>
        </a:spcAft>
        <a:defRPr sz="4000" b="1">
          <a:solidFill>
            <a:schemeClr val="tx2"/>
          </a:solidFill>
          <a:latin typeface="Arial" charset="0"/>
        </a:defRPr>
      </a:lvl6pPr>
      <a:lvl7pPr marL="914400" algn="ctr" defTabSz="828675" rtl="0" eaLnBrk="0" fontAlgn="base" hangingPunct="0">
        <a:spcBef>
          <a:spcPct val="0"/>
        </a:spcBef>
        <a:spcAft>
          <a:spcPct val="0"/>
        </a:spcAft>
        <a:defRPr sz="4000" b="1">
          <a:solidFill>
            <a:schemeClr val="tx2"/>
          </a:solidFill>
          <a:latin typeface="Arial" charset="0"/>
        </a:defRPr>
      </a:lvl7pPr>
      <a:lvl8pPr marL="1371600" algn="ctr" defTabSz="828675" rtl="0" eaLnBrk="0" fontAlgn="base" hangingPunct="0">
        <a:spcBef>
          <a:spcPct val="0"/>
        </a:spcBef>
        <a:spcAft>
          <a:spcPct val="0"/>
        </a:spcAft>
        <a:defRPr sz="4000" b="1">
          <a:solidFill>
            <a:schemeClr val="tx2"/>
          </a:solidFill>
          <a:latin typeface="Arial" charset="0"/>
        </a:defRPr>
      </a:lvl8pPr>
      <a:lvl9pPr marL="1828800" algn="ctr" defTabSz="828675" rtl="0" eaLnBrk="0" fontAlgn="base" hangingPunct="0">
        <a:spcBef>
          <a:spcPct val="0"/>
        </a:spcBef>
        <a:spcAft>
          <a:spcPct val="0"/>
        </a:spcAft>
        <a:defRPr sz="4000" b="1">
          <a:solidFill>
            <a:schemeClr val="tx2"/>
          </a:solidFill>
          <a:latin typeface="Arial" charset="0"/>
        </a:defRPr>
      </a:lvl9pPr>
    </p:titleStyle>
    <p:bodyStyle>
      <a:lvl1pPr marL="311150" indent="-311150" algn="l" defTabSz="828675" rtl="0" eaLnBrk="0" fontAlgn="base" hangingPunct="0">
        <a:spcBef>
          <a:spcPct val="20000"/>
        </a:spcBef>
        <a:spcAft>
          <a:spcPct val="0"/>
        </a:spcAft>
        <a:buClr>
          <a:schemeClr val="tx1"/>
        </a:buClr>
        <a:buChar char="•"/>
        <a:defRPr sz="2500" b="1">
          <a:solidFill>
            <a:schemeClr val="tx1"/>
          </a:solidFill>
          <a:latin typeface="+mn-lt"/>
          <a:ea typeface="+mn-ea"/>
          <a:cs typeface="+mn-cs"/>
        </a:defRPr>
      </a:lvl1pPr>
      <a:lvl2pPr marL="673100" indent="-258763" algn="l" defTabSz="828675" rtl="0" eaLnBrk="0" fontAlgn="base" hangingPunct="0">
        <a:spcBef>
          <a:spcPct val="20000"/>
        </a:spcBef>
        <a:spcAft>
          <a:spcPct val="0"/>
        </a:spcAft>
        <a:buClr>
          <a:schemeClr val="tx1"/>
        </a:buClr>
        <a:buSzPct val="50000"/>
        <a:buChar char="•"/>
        <a:defRPr sz="2500">
          <a:solidFill>
            <a:schemeClr val="tx1"/>
          </a:solidFill>
          <a:latin typeface="Times New Roman" pitchFamily="18" charset="0"/>
        </a:defRPr>
      </a:lvl2pPr>
      <a:lvl3pPr marL="1036638" indent="-207963" algn="l" defTabSz="828675" rtl="0" eaLnBrk="0" fontAlgn="base" hangingPunct="0">
        <a:spcBef>
          <a:spcPct val="20000"/>
        </a:spcBef>
        <a:spcAft>
          <a:spcPct val="0"/>
        </a:spcAft>
        <a:buClr>
          <a:schemeClr val="tx1"/>
        </a:buClr>
        <a:buChar char="•"/>
        <a:defRPr sz="2200">
          <a:solidFill>
            <a:schemeClr val="tx1"/>
          </a:solidFill>
          <a:latin typeface="Times New Roman" pitchFamily="18" charset="0"/>
        </a:defRPr>
      </a:lvl3pPr>
      <a:lvl4pPr marL="1450975"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4pPr>
      <a:lvl5pPr marL="18653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5pPr>
      <a:lvl6pPr marL="23225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6pPr>
      <a:lvl7pPr marL="27797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7pPr>
      <a:lvl8pPr marL="32369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8pPr>
      <a:lvl9pPr marL="36941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19"/>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ct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r">
              <a:defRPr sz="1300" b="0">
                <a:latin typeface="Times New Roman" pitchFamily="18" charset="0"/>
              </a:defRPr>
            </a:lvl1pPr>
          </a:lstStyle>
          <a:p>
            <a:pPr eaLnBrk="0" fontAlgn="base" hangingPunct="0">
              <a:spcBef>
                <a:spcPct val="0"/>
              </a:spcBef>
              <a:spcAft>
                <a:spcPct val="0"/>
              </a:spcAft>
              <a:defRPr/>
            </a:pPr>
            <a:fld id="{0E423870-D900-4E8F-AE53-B65F4D575CE0}" type="slidenum">
              <a:rPr lang="tr-TR">
                <a:solidFill>
                  <a:srgbClr val="FFFFFF"/>
                </a:solidFill>
              </a:rPr>
              <a:pPr eaLnBrk="0" fontAlgn="base" hangingPunct="0">
                <a:spcBef>
                  <a:spcPct val="0"/>
                </a:spcBef>
                <a:spcAft>
                  <a:spcPct val="0"/>
                </a:spcAft>
                <a:defRPr/>
              </a:pPr>
              <a:t>‹#›</a:t>
            </a:fld>
            <a:endParaRPr lang="tr-TR">
              <a:solidFill>
                <a:srgbClr val="FFFFFF"/>
              </a:solidFill>
            </a:endParaRPr>
          </a:p>
        </p:txBody>
      </p:sp>
      <p:sp>
        <p:nvSpPr>
          <p:cNvPr id="1029" name="Rectangle 5"/>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1555935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828675" rtl="0" eaLnBrk="0" fontAlgn="base" hangingPunct="0">
        <a:spcBef>
          <a:spcPct val="0"/>
        </a:spcBef>
        <a:spcAft>
          <a:spcPct val="0"/>
        </a:spcAft>
        <a:defRPr sz="4000" b="1">
          <a:solidFill>
            <a:schemeClr val="tx2"/>
          </a:solidFill>
          <a:latin typeface="+mj-lt"/>
          <a:ea typeface="+mj-ea"/>
          <a:cs typeface="+mj-cs"/>
        </a:defRPr>
      </a:lvl1pPr>
      <a:lvl2pPr algn="ctr" defTabSz="828675" rtl="0" eaLnBrk="0" fontAlgn="base" hangingPunct="0">
        <a:spcBef>
          <a:spcPct val="0"/>
        </a:spcBef>
        <a:spcAft>
          <a:spcPct val="0"/>
        </a:spcAft>
        <a:defRPr sz="4000" b="1">
          <a:solidFill>
            <a:schemeClr val="tx2"/>
          </a:solidFill>
          <a:latin typeface="Arial" charset="0"/>
        </a:defRPr>
      </a:lvl2pPr>
      <a:lvl3pPr algn="ctr" defTabSz="828675" rtl="0" eaLnBrk="0" fontAlgn="base" hangingPunct="0">
        <a:spcBef>
          <a:spcPct val="0"/>
        </a:spcBef>
        <a:spcAft>
          <a:spcPct val="0"/>
        </a:spcAft>
        <a:defRPr sz="4000" b="1">
          <a:solidFill>
            <a:schemeClr val="tx2"/>
          </a:solidFill>
          <a:latin typeface="Arial" charset="0"/>
        </a:defRPr>
      </a:lvl3pPr>
      <a:lvl4pPr algn="ctr" defTabSz="828675" rtl="0" eaLnBrk="0" fontAlgn="base" hangingPunct="0">
        <a:spcBef>
          <a:spcPct val="0"/>
        </a:spcBef>
        <a:spcAft>
          <a:spcPct val="0"/>
        </a:spcAft>
        <a:defRPr sz="4000" b="1">
          <a:solidFill>
            <a:schemeClr val="tx2"/>
          </a:solidFill>
          <a:latin typeface="Arial" charset="0"/>
        </a:defRPr>
      </a:lvl4pPr>
      <a:lvl5pPr algn="ctr" defTabSz="828675" rtl="0" eaLnBrk="0" fontAlgn="base" hangingPunct="0">
        <a:spcBef>
          <a:spcPct val="0"/>
        </a:spcBef>
        <a:spcAft>
          <a:spcPct val="0"/>
        </a:spcAft>
        <a:defRPr sz="4000" b="1">
          <a:solidFill>
            <a:schemeClr val="tx2"/>
          </a:solidFill>
          <a:latin typeface="Arial" charset="0"/>
        </a:defRPr>
      </a:lvl5pPr>
      <a:lvl6pPr marL="457200" algn="ctr" defTabSz="828675" rtl="0" eaLnBrk="0" fontAlgn="base" hangingPunct="0">
        <a:spcBef>
          <a:spcPct val="0"/>
        </a:spcBef>
        <a:spcAft>
          <a:spcPct val="0"/>
        </a:spcAft>
        <a:defRPr sz="4000" b="1">
          <a:solidFill>
            <a:schemeClr val="tx2"/>
          </a:solidFill>
          <a:latin typeface="Arial" charset="0"/>
        </a:defRPr>
      </a:lvl6pPr>
      <a:lvl7pPr marL="914400" algn="ctr" defTabSz="828675" rtl="0" eaLnBrk="0" fontAlgn="base" hangingPunct="0">
        <a:spcBef>
          <a:spcPct val="0"/>
        </a:spcBef>
        <a:spcAft>
          <a:spcPct val="0"/>
        </a:spcAft>
        <a:defRPr sz="4000" b="1">
          <a:solidFill>
            <a:schemeClr val="tx2"/>
          </a:solidFill>
          <a:latin typeface="Arial" charset="0"/>
        </a:defRPr>
      </a:lvl7pPr>
      <a:lvl8pPr marL="1371600" algn="ctr" defTabSz="828675" rtl="0" eaLnBrk="0" fontAlgn="base" hangingPunct="0">
        <a:spcBef>
          <a:spcPct val="0"/>
        </a:spcBef>
        <a:spcAft>
          <a:spcPct val="0"/>
        </a:spcAft>
        <a:defRPr sz="4000" b="1">
          <a:solidFill>
            <a:schemeClr val="tx2"/>
          </a:solidFill>
          <a:latin typeface="Arial" charset="0"/>
        </a:defRPr>
      </a:lvl8pPr>
      <a:lvl9pPr marL="1828800" algn="ctr" defTabSz="828675" rtl="0" eaLnBrk="0" fontAlgn="base" hangingPunct="0">
        <a:spcBef>
          <a:spcPct val="0"/>
        </a:spcBef>
        <a:spcAft>
          <a:spcPct val="0"/>
        </a:spcAft>
        <a:defRPr sz="4000" b="1">
          <a:solidFill>
            <a:schemeClr val="tx2"/>
          </a:solidFill>
          <a:latin typeface="Arial" charset="0"/>
        </a:defRPr>
      </a:lvl9pPr>
    </p:titleStyle>
    <p:bodyStyle>
      <a:lvl1pPr marL="311150" indent="-311150" algn="l" defTabSz="828675" rtl="0" eaLnBrk="0" fontAlgn="base" hangingPunct="0">
        <a:spcBef>
          <a:spcPct val="20000"/>
        </a:spcBef>
        <a:spcAft>
          <a:spcPct val="0"/>
        </a:spcAft>
        <a:buClr>
          <a:schemeClr val="tx1"/>
        </a:buClr>
        <a:buChar char="•"/>
        <a:defRPr sz="2500" b="1">
          <a:solidFill>
            <a:schemeClr val="tx1"/>
          </a:solidFill>
          <a:latin typeface="+mn-lt"/>
          <a:ea typeface="+mn-ea"/>
          <a:cs typeface="+mn-cs"/>
        </a:defRPr>
      </a:lvl1pPr>
      <a:lvl2pPr marL="673100" indent="-258763" algn="l" defTabSz="828675" rtl="0" eaLnBrk="0" fontAlgn="base" hangingPunct="0">
        <a:spcBef>
          <a:spcPct val="20000"/>
        </a:spcBef>
        <a:spcAft>
          <a:spcPct val="0"/>
        </a:spcAft>
        <a:buClr>
          <a:schemeClr val="tx1"/>
        </a:buClr>
        <a:buSzPct val="50000"/>
        <a:buChar char="•"/>
        <a:defRPr sz="2500">
          <a:solidFill>
            <a:schemeClr val="tx1"/>
          </a:solidFill>
          <a:latin typeface="Times New Roman" pitchFamily="18" charset="0"/>
        </a:defRPr>
      </a:lvl2pPr>
      <a:lvl3pPr marL="1036638" indent="-207963" algn="l" defTabSz="828675" rtl="0" eaLnBrk="0" fontAlgn="base" hangingPunct="0">
        <a:spcBef>
          <a:spcPct val="20000"/>
        </a:spcBef>
        <a:spcAft>
          <a:spcPct val="0"/>
        </a:spcAft>
        <a:buClr>
          <a:schemeClr val="tx1"/>
        </a:buClr>
        <a:buChar char="•"/>
        <a:defRPr sz="2200">
          <a:solidFill>
            <a:schemeClr val="tx1"/>
          </a:solidFill>
          <a:latin typeface="Times New Roman" pitchFamily="18" charset="0"/>
        </a:defRPr>
      </a:lvl3pPr>
      <a:lvl4pPr marL="1450975"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4pPr>
      <a:lvl5pPr marL="18653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5pPr>
      <a:lvl6pPr marL="23225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6pPr>
      <a:lvl7pPr marL="27797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7pPr>
      <a:lvl8pPr marL="32369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8pPr>
      <a:lvl9pPr marL="36941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19"/>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ct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r">
              <a:defRPr sz="1300" b="0">
                <a:latin typeface="Times New Roman" pitchFamily="18" charset="0"/>
              </a:defRPr>
            </a:lvl1pPr>
          </a:lstStyle>
          <a:p>
            <a:pPr eaLnBrk="0" fontAlgn="base" hangingPunct="0">
              <a:spcBef>
                <a:spcPct val="0"/>
              </a:spcBef>
              <a:spcAft>
                <a:spcPct val="0"/>
              </a:spcAft>
              <a:defRPr/>
            </a:pPr>
            <a:fld id="{0E423870-D900-4E8F-AE53-B65F4D575CE0}" type="slidenum">
              <a:rPr lang="tr-TR">
                <a:solidFill>
                  <a:srgbClr val="FFFFFF"/>
                </a:solidFill>
              </a:rPr>
              <a:pPr eaLnBrk="0" fontAlgn="base" hangingPunct="0">
                <a:spcBef>
                  <a:spcPct val="0"/>
                </a:spcBef>
                <a:spcAft>
                  <a:spcPct val="0"/>
                </a:spcAft>
                <a:defRPr/>
              </a:pPr>
              <a:t>‹#›</a:t>
            </a:fld>
            <a:endParaRPr lang="tr-TR">
              <a:solidFill>
                <a:srgbClr val="FFFFFF"/>
              </a:solidFill>
            </a:endParaRPr>
          </a:p>
        </p:txBody>
      </p:sp>
      <p:sp>
        <p:nvSpPr>
          <p:cNvPr id="1029" name="Rectangle 5"/>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40385742"/>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828675" rtl="0" eaLnBrk="0" fontAlgn="base" hangingPunct="0">
        <a:spcBef>
          <a:spcPct val="0"/>
        </a:spcBef>
        <a:spcAft>
          <a:spcPct val="0"/>
        </a:spcAft>
        <a:defRPr sz="4000" b="1">
          <a:solidFill>
            <a:schemeClr val="tx2"/>
          </a:solidFill>
          <a:latin typeface="+mj-lt"/>
          <a:ea typeface="+mj-ea"/>
          <a:cs typeface="+mj-cs"/>
        </a:defRPr>
      </a:lvl1pPr>
      <a:lvl2pPr algn="ctr" defTabSz="828675" rtl="0" eaLnBrk="0" fontAlgn="base" hangingPunct="0">
        <a:spcBef>
          <a:spcPct val="0"/>
        </a:spcBef>
        <a:spcAft>
          <a:spcPct val="0"/>
        </a:spcAft>
        <a:defRPr sz="4000" b="1">
          <a:solidFill>
            <a:schemeClr val="tx2"/>
          </a:solidFill>
          <a:latin typeface="Arial" charset="0"/>
        </a:defRPr>
      </a:lvl2pPr>
      <a:lvl3pPr algn="ctr" defTabSz="828675" rtl="0" eaLnBrk="0" fontAlgn="base" hangingPunct="0">
        <a:spcBef>
          <a:spcPct val="0"/>
        </a:spcBef>
        <a:spcAft>
          <a:spcPct val="0"/>
        </a:spcAft>
        <a:defRPr sz="4000" b="1">
          <a:solidFill>
            <a:schemeClr val="tx2"/>
          </a:solidFill>
          <a:latin typeface="Arial" charset="0"/>
        </a:defRPr>
      </a:lvl3pPr>
      <a:lvl4pPr algn="ctr" defTabSz="828675" rtl="0" eaLnBrk="0" fontAlgn="base" hangingPunct="0">
        <a:spcBef>
          <a:spcPct val="0"/>
        </a:spcBef>
        <a:spcAft>
          <a:spcPct val="0"/>
        </a:spcAft>
        <a:defRPr sz="4000" b="1">
          <a:solidFill>
            <a:schemeClr val="tx2"/>
          </a:solidFill>
          <a:latin typeface="Arial" charset="0"/>
        </a:defRPr>
      </a:lvl4pPr>
      <a:lvl5pPr algn="ctr" defTabSz="828675" rtl="0" eaLnBrk="0" fontAlgn="base" hangingPunct="0">
        <a:spcBef>
          <a:spcPct val="0"/>
        </a:spcBef>
        <a:spcAft>
          <a:spcPct val="0"/>
        </a:spcAft>
        <a:defRPr sz="4000" b="1">
          <a:solidFill>
            <a:schemeClr val="tx2"/>
          </a:solidFill>
          <a:latin typeface="Arial" charset="0"/>
        </a:defRPr>
      </a:lvl5pPr>
      <a:lvl6pPr marL="457200" algn="ctr" defTabSz="828675" rtl="0" eaLnBrk="0" fontAlgn="base" hangingPunct="0">
        <a:spcBef>
          <a:spcPct val="0"/>
        </a:spcBef>
        <a:spcAft>
          <a:spcPct val="0"/>
        </a:spcAft>
        <a:defRPr sz="4000" b="1">
          <a:solidFill>
            <a:schemeClr val="tx2"/>
          </a:solidFill>
          <a:latin typeface="Arial" charset="0"/>
        </a:defRPr>
      </a:lvl6pPr>
      <a:lvl7pPr marL="914400" algn="ctr" defTabSz="828675" rtl="0" eaLnBrk="0" fontAlgn="base" hangingPunct="0">
        <a:spcBef>
          <a:spcPct val="0"/>
        </a:spcBef>
        <a:spcAft>
          <a:spcPct val="0"/>
        </a:spcAft>
        <a:defRPr sz="4000" b="1">
          <a:solidFill>
            <a:schemeClr val="tx2"/>
          </a:solidFill>
          <a:latin typeface="Arial" charset="0"/>
        </a:defRPr>
      </a:lvl7pPr>
      <a:lvl8pPr marL="1371600" algn="ctr" defTabSz="828675" rtl="0" eaLnBrk="0" fontAlgn="base" hangingPunct="0">
        <a:spcBef>
          <a:spcPct val="0"/>
        </a:spcBef>
        <a:spcAft>
          <a:spcPct val="0"/>
        </a:spcAft>
        <a:defRPr sz="4000" b="1">
          <a:solidFill>
            <a:schemeClr val="tx2"/>
          </a:solidFill>
          <a:latin typeface="Arial" charset="0"/>
        </a:defRPr>
      </a:lvl8pPr>
      <a:lvl9pPr marL="1828800" algn="ctr" defTabSz="828675" rtl="0" eaLnBrk="0" fontAlgn="base" hangingPunct="0">
        <a:spcBef>
          <a:spcPct val="0"/>
        </a:spcBef>
        <a:spcAft>
          <a:spcPct val="0"/>
        </a:spcAft>
        <a:defRPr sz="4000" b="1">
          <a:solidFill>
            <a:schemeClr val="tx2"/>
          </a:solidFill>
          <a:latin typeface="Arial" charset="0"/>
        </a:defRPr>
      </a:lvl9pPr>
    </p:titleStyle>
    <p:bodyStyle>
      <a:lvl1pPr marL="311150" indent="-311150" algn="l" defTabSz="828675" rtl="0" eaLnBrk="0" fontAlgn="base" hangingPunct="0">
        <a:spcBef>
          <a:spcPct val="20000"/>
        </a:spcBef>
        <a:spcAft>
          <a:spcPct val="0"/>
        </a:spcAft>
        <a:buClr>
          <a:schemeClr val="tx1"/>
        </a:buClr>
        <a:buChar char="•"/>
        <a:defRPr sz="2500" b="1">
          <a:solidFill>
            <a:schemeClr val="tx1"/>
          </a:solidFill>
          <a:latin typeface="+mn-lt"/>
          <a:ea typeface="+mn-ea"/>
          <a:cs typeface="+mn-cs"/>
        </a:defRPr>
      </a:lvl1pPr>
      <a:lvl2pPr marL="673100" indent="-258763" algn="l" defTabSz="828675" rtl="0" eaLnBrk="0" fontAlgn="base" hangingPunct="0">
        <a:spcBef>
          <a:spcPct val="20000"/>
        </a:spcBef>
        <a:spcAft>
          <a:spcPct val="0"/>
        </a:spcAft>
        <a:buClr>
          <a:schemeClr val="tx1"/>
        </a:buClr>
        <a:buSzPct val="50000"/>
        <a:buChar char="•"/>
        <a:defRPr sz="2500">
          <a:solidFill>
            <a:schemeClr val="tx1"/>
          </a:solidFill>
          <a:latin typeface="Times New Roman" pitchFamily="18" charset="0"/>
        </a:defRPr>
      </a:lvl2pPr>
      <a:lvl3pPr marL="1036638" indent="-207963" algn="l" defTabSz="828675" rtl="0" eaLnBrk="0" fontAlgn="base" hangingPunct="0">
        <a:spcBef>
          <a:spcPct val="20000"/>
        </a:spcBef>
        <a:spcAft>
          <a:spcPct val="0"/>
        </a:spcAft>
        <a:buClr>
          <a:schemeClr val="tx1"/>
        </a:buClr>
        <a:buChar char="•"/>
        <a:defRPr sz="2200">
          <a:solidFill>
            <a:schemeClr val="tx1"/>
          </a:solidFill>
          <a:latin typeface="Times New Roman" pitchFamily="18" charset="0"/>
        </a:defRPr>
      </a:lvl3pPr>
      <a:lvl4pPr marL="1450975"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4pPr>
      <a:lvl5pPr marL="18653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5pPr>
      <a:lvl6pPr marL="23225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6pPr>
      <a:lvl7pPr marL="27797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7pPr>
      <a:lvl8pPr marL="32369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8pPr>
      <a:lvl9pPr marL="36941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19"/>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ctr">
              <a:defRPr sz="1300" b="0">
                <a:latin typeface="Times New Roman" pitchFamily="18" charset="0"/>
              </a:defRPr>
            </a:lvl1pPr>
          </a:lstStyle>
          <a:p>
            <a:pPr eaLnBrk="0" fontAlgn="base" hangingPunct="0">
              <a:spcBef>
                <a:spcPct val="0"/>
              </a:spcBef>
              <a:spcAft>
                <a:spcPct val="0"/>
              </a:spcAft>
              <a:defRPr/>
            </a:pPr>
            <a:endParaRPr lang="tr-TR">
              <a:solidFill>
                <a:srgbClr val="FFFFFF"/>
              </a:solidFill>
            </a:endParaRP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83475" tIns="41738" rIns="83475" bIns="41738" numCol="1" anchor="ctr" anchorCtr="0" compatLnSpc="1">
            <a:prstTxWarp prst="textNoShape">
              <a:avLst/>
            </a:prstTxWarp>
          </a:bodyPr>
          <a:lstStyle>
            <a:lvl1pPr algn="r">
              <a:defRPr sz="1300" b="0">
                <a:latin typeface="Times New Roman" pitchFamily="18" charset="0"/>
              </a:defRPr>
            </a:lvl1pPr>
          </a:lstStyle>
          <a:p>
            <a:pPr eaLnBrk="0" fontAlgn="base" hangingPunct="0">
              <a:spcBef>
                <a:spcPct val="0"/>
              </a:spcBef>
              <a:spcAft>
                <a:spcPct val="0"/>
              </a:spcAft>
              <a:defRPr/>
            </a:pPr>
            <a:fld id="{0E423870-D900-4E8F-AE53-B65F4D575CE0}" type="slidenum">
              <a:rPr lang="tr-TR">
                <a:solidFill>
                  <a:srgbClr val="FFFFFF"/>
                </a:solidFill>
              </a:rPr>
              <a:pPr eaLnBrk="0" fontAlgn="base" hangingPunct="0">
                <a:spcBef>
                  <a:spcPct val="0"/>
                </a:spcBef>
                <a:spcAft>
                  <a:spcPct val="0"/>
                </a:spcAft>
                <a:defRPr/>
              </a:pPr>
              <a:t>‹#›</a:t>
            </a:fld>
            <a:endParaRPr lang="tr-TR">
              <a:solidFill>
                <a:srgbClr val="FFFFFF"/>
              </a:solidFill>
            </a:endParaRPr>
          </a:p>
        </p:txBody>
      </p:sp>
      <p:sp>
        <p:nvSpPr>
          <p:cNvPr id="1029" name="Rectangle 5"/>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36" tIns="40298" rIns="82036" bIns="402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66967842"/>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828675" rtl="0" eaLnBrk="0" fontAlgn="base" hangingPunct="0">
        <a:spcBef>
          <a:spcPct val="0"/>
        </a:spcBef>
        <a:spcAft>
          <a:spcPct val="0"/>
        </a:spcAft>
        <a:defRPr sz="4000" b="1">
          <a:solidFill>
            <a:schemeClr val="tx2"/>
          </a:solidFill>
          <a:latin typeface="+mj-lt"/>
          <a:ea typeface="+mj-ea"/>
          <a:cs typeface="+mj-cs"/>
        </a:defRPr>
      </a:lvl1pPr>
      <a:lvl2pPr algn="ctr" defTabSz="828675" rtl="0" eaLnBrk="0" fontAlgn="base" hangingPunct="0">
        <a:spcBef>
          <a:spcPct val="0"/>
        </a:spcBef>
        <a:spcAft>
          <a:spcPct val="0"/>
        </a:spcAft>
        <a:defRPr sz="4000" b="1">
          <a:solidFill>
            <a:schemeClr val="tx2"/>
          </a:solidFill>
          <a:latin typeface="Arial" charset="0"/>
        </a:defRPr>
      </a:lvl2pPr>
      <a:lvl3pPr algn="ctr" defTabSz="828675" rtl="0" eaLnBrk="0" fontAlgn="base" hangingPunct="0">
        <a:spcBef>
          <a:spcPct val="0"/>
        </a:spcBef>
        <a:spcAft>
          <a:spcPct val="0"/>
        </a:spcAft>
        <a:defRPr sz="4000" b="1">
          <a:solidFill>
            <a:schemeClr val="tx2"/>
          </a:solidFill>
          <a:latin typeface="Arial" charset="0"/>
        </a:defRPr>
      </a:lvl3pPr>
      <a:lvl4pPr algn="ctr" defTabSz="828675" rtl="0" eaLnBrk="0" fontAlgn="base" hangingPunct="0">
        <a:spcBef>
          <a:spcPct val="0"/>
        </a:spcBef>
        <a:spcAft>
          <a:spcPct val="0"/>
        </a:spcAft>
        <a:defRPr sz="4000" b="1">
          <a:solidFill>
            <a:schemeClr val="tx2"/>
          </a:solidFill>
          <a:latin typeface="Arial" charset="0"/>
        </a:defRPr>
      </a:lvl4pPr>
      <a:lvl5pPr algn="ctr" defTabSz="828675" rtl="0" eaLnBrk="0" fontAlgn="base" hangingPunct="0">
        <a:spcBef>
          <a:spcPct val="0"/>
        </a:spcBef>
        <a:spcAft>
          <a:spcPct val="0"/>
        </a:spcAft>
        <a:defRPr sz="4000" b="1">
          <a:solidFill>
            <a:schemeClr val="tx2"/>
          </a:solidFill>
          <a:latin typeface="Arial" charset="0"/>
        </a:defRPr>
      </a:lvl5pPr>
      <a:lvl6pPr marL="457200" algn="ctr" defTabSz="828675" rtl="0" eaLnBrk="0" fontAlgn="base" hangingPunct="0">
        <a:spcBef>
          <a:spcPct val="0"/>
        </a:spcBef>
        <a:spcAft>
          <a:spcPct val="0"/>
        </a:spcAft>
        <a:defRPr sz="4000" b="1">
          <a:solidFill>
            <a:schemeClr val="tx2"/>
          </a:solidFill>
          <a:latin typeface="Arial" charset="0"/>
        </a:defRPr>
      </a:lvl6pPr>
      <a:lvl7pPr marL="914400" algn="ctr" defTabSz="828675" rtl="0" eaLnBrk="0" fontAlgn="base" hangingPunct="0">
        <a:spcBef>
          <a:spcPct val="0"/>
        </a:spcBef>
        <a:spcAft>
          <a:spcPct val="0"/>
        </a:spcAft>
        <a:defRPr sz="4000" b="1">
          <a:solidFill>
            <a:schemeClr val="tx2"/>
          </a:solidFill>
          <a:latin typeface="Arial" charset="0"/>
        </a:defRPr>
      </a:lvl7pPr>
      <a:lvl8pPr marL="1371600" algn="ctr" defTabSz="828675" rtl="0" eaLnBrk="0" fontAlgn="base" hangingPunct="0">
        <a:spcBef>
          <a:spcPct val="0"/>
        </a:spcBef>
        <a:spcAft>
          <a:spcPct val="0"/>
        </a:spcAft>
        <a:defRPr sz="4000" b="1">
          <a:solidFill>
            <a:schemeClr val="tx2"/>
          </a:solidFill>
          <a:latin typeface="Arial" charset="0"/>
        </a:defRPr>
      </a:lvl8pPr>
      <a:lvl9pPr marL="1828800" algn="ctr" defTabSz="828675" rtl="0" eaLnBrk="0" fontAlgn="base" hangingPunct="0">
        <a:spcBef>
          <a:spcPct val="0"/>
        </a:spcBef>
        <a:spcAft>
          <a:spcPct val="0"/>
        </a:spcAft>
        <a:defRPr sz="4000" b="1">
          <a:solidFill>
            <a:schemeClr val="tx2"/>
          </a:solidFill>
          <a:latin typeface="Arial" charset="0"/>
        </a:defRPr>
      </a:lvl9pPr>
    </p:titleStyle>
    <p:bodyStyle>
      <a:lvl1pPr marL="311150" indent="-311150" algn="l" defTabSz="828675" rtl="0" eaLnBrk="0" fontAlgn="base" hangingPunct="0">
        <a:spcBef>
          <a:spcPct val="20000"/>
        </a:spcBef>
        <a:spcAft>
          <a:spcPct val="0"/>
        </a:spcAft>
        <a:buClr>
          <a:schemeClr val="tx1"/>
        </a:buClr>
        <a:buChar char="•"/>
        <a:defRPr sz="2500" b="1">
          <a:solidFill>
            <a:schemeClr val="tx1"/>
          </a:solidFill>
          <a:latin typeface="+mn-lt"/>
          <a:ea typeface="+mn-ea"/>
          <a:cs typeface="+mn-cs"/>
        </a:defRPr>
      </a:lvl1pPr>
      <a:lvl2pPr marL="673100" indent="-258763" algn="l" defTabSz="828675" rtl="0" eaLnBrk="0" fontAlgn="base" hangingPunct="0">
        <a:spcBef>
          <a:spcPct val="20000"/>
        </a:spcBef>
        <a:spcAft>
          <a:spcPct val="0"/>
        </a:spcAft>
        <a:buClr>
          <a:schemeClr val="tx1"/>
        </a:buClr>
        <a:buSzPct val="50000"/>
        <a:buChar char="•"/>
        <a:defRPr sz="2500">
          <a:solidFill>
            <a:schemeClr val="tx1"/>
          </a:solidFill>
          <a:latin typeface="Times New Roman" pitchFamily="18" charset="0"/>
        </a:defRPr>
      </a:lvl2pPr>
      <a:lvl3pPr marL="1036638" indent="-207963" algn="l" defTabSz="828675" rtl="0" eaLnBrk="0" fontAlgn="base" hangingPunct="0">
        <a:spcBef>
          <a:spcPct val="20000"/>
        </a:spcBef>
        <a:spcAft>
          <a:spcPct val="0"/>
        </a:spcAft>
        <a:buClr>
          <a:schemeClr val="tx1"/>
        </a:buClr>
        <a:buChar char="•"/>
        <a:defRPr sz="2200">
          <a:solidFill>
            <a:schemeClr val="tx1"/>
          </a:solidFill>
          <a:latin typeface="Times New Roman" pitchFamily="18" charset="0"/>
        </a:defRPr>
      </a:lvl3pPr>
      <a:lvl4pPr marL="1450975"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4pPr>
      <a:lvl5pPr marL="18653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5pPr>
      <a:lvl6pPr marL="23225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6pPr>
      <a:lvl7pPr marL="27797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7pPr>
      <a:lvl8pPr marL="32369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8pPr>
      <a:lvl9pPr marL="3694113" indent="-207963" algn="l" defTabSz="828675" rtl="0" eaLnBrk="0" fontAlgn="base" hangingPunct="0">
        <a:spcBef>
          <a:spcPct val="20000"/>
        </a:spcBef>
        <a:spcAft>
          <a:spcPct val="0"/>
        </a:spcAft>
        <a:buClr>
          <a:schemeClr val="tx1"/>
        </a:buClr>
        <a:buChar char="•"/>
        <a:defRPr>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914070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86" indent="-293764" algn="l" defTabSz="414726" rtl="0" eaLnBrk="0" fontAlgn="base" hangingPunct="0">
        <a:lnSpc>
          <a:spcPct val="93000"/>
        </a:lnSpc>
        <a:spcBef>
          <a:spcPct val="0"/>
        </a:spcBef>
        <a:spcAft>
          <a:spcPts val="806"/>
        </a:spcAft>
        <a:buClr>
          <a:srgbClr val="000000"/>
        </a:buClr>
        <a:buSzPct val="100000"/>
        <a:buFont typeface="Arial" pitchFamily="34" charset="0"/>
        <a:buChar char="•"/>
        <a:defRPr sz="1800">
          <a:solidFill>
            <a:srgbClr val="000000"/>
          </a:solidFill>
          <a:latin typeface="+mn-lt"/>
          <a:ea typeface="+mn-ea"/>
          <a:cs typeface="+mn-cs"/>
        </a:defRPr>
      </a:lvl1pPr>
      <a:lvl2pPr marL="783372" indent="-260644" algn="l" defTabSz="414726" rtl="0" eaLnBrk="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75057" indent="-195843" algn="l" defTabSz="414726" rtl="0" eaLnBrk="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66743" indent="-195843" algn="l" defTabSz="414726" rtl="0" eaLnBrk="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58429" indent="-195843" algn="l" defTabSz="414726" rtl="0" eaLnBrk="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x-none"/>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cbi.nlm.nih.gov/pubmed/2093315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cbi.nlm.nih.gov/pubmed/2141107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576" y="2852936"/>
            <a:ext cx="7786867" cy="1793167"/>
          </a:xfrm>
        </p:spPr>
        <p:txBody>
          <a:bodyPr/>
          <a:lstStyle/>
          <a:p>
            <a:pPr eaLnBrk="1" hangingPunct="1"/>
            <a:r>
              <a:rPr lang="hr-HR" sz="4600" dirty="0" err="1" smtClean="0">
                <a:solidFill>
                  <a:srgbClr val="002060"/>
                </a:solidFill>
                <a:latin typeface="Britannic Bold" pitchFamily="34" charset="0"/>
              </a:rPr>
              <a:t>Ovarian</a:t>
            </a:r>
            <a:r>
              <a:rPr lang="hr-HR" sz="4600" dirty="0" smtClean="0">
                <a:solidFill>
                  <a:srgbClr val="002060"/>
                </a:solidFill>
                <a:latin typeface="Britannic Bold" pitchFamily="34" charset="0"/>
              </a:rPr>
              <a:t> </a:t>
            </a:r>
            <a:r>
              <a:rPr lang="hr-HR" sz="4600" dirty="0" err="1" smtClean="0">
                <a:solidFill>
                  <a:srgbClr val="002060"/>
                </a:solidFill>
                <a:latin typeface="Britannic Bold" pitchFamily="34" charset="0"/>
              </a:rPr>
              <a:t>reserve</a:t>
            </a:r>
            <a:r>
              <a:rPr lang="hr-HR" sz="4600" dirty="0" smtClean="0">
                <a:solidFill>
                  <a:srgbClr val="002060"/>
                </a:solidFill>
                <a:latin typeface="Britannic Bold" pitchFamily="34" charset="0"/>
              </a:rPr>
              <a:t> </a:t>
            </a:r>
            <a:r>
              <a:rPr lang="hr-HR" sz="4600" dirty="0" err="1" smtClean="0">
                <a:solidFill>
                  <a:srgbClr val="002060"/>
                </a:solidFill>
                <a:latin typeface="Britannic Bold" pitchFamily="34" charset="0"/>
              </a:rPr>
              <a:t>before</a:t>
            </a:r>
            <a:r>
              <a:rPr lang="hr-HR" sz="4600" dirty="0" smtClean="0">
                <a:solidFill>
                  <a:srgbClr val="002060"/>
                </a:solidFill>
                <a:latin typeface="Britannic Bold" pitchFamily="34" charset="0"/>
              </a:rPr>
              <a:t> </a:t>
            </a:r>
            <a:r>
              <a:rPr lang="hr-HR" sz="4600" dirty="0" err="1" smtClean="0">
                <a:solidFill>
                  <a:srgbClr val="002060"/>
                </a:solidFill>
                <a:latin typeface="Britannic Bold" pitchFamily="34" charset="0"/>
              </a:rPr>
              <a:t>and</a:t>
            </a:r>
            <a:r>
              <a:rPr lang="hr-HR" sz="4600" dirty="0" smtClean="0">
                <a:solidFill>
                  <a:srgbClr val="002060"/>
                </a:solidFill>
                <a:latin typeface="Britannic Bold" pitchFamily="34" charset="0"/>
              </a:rPr>
              <a:t> </a:t>
            </a:r>
            <a:r>
              <a:rPr lang="hr-HR" sz="4600" dirty="0" err="1" smtClean="0">
                <a:solidFill>
                  <a:srgbClr val="002060"/>
                </a:solidFill>
                <a:latin typeface="Britannic Bold" pitchFamily="34" charset="0"/>
              </a:rPr>
              <a:t>after</a:t>
            </a:r>
            <a:r>
              <a:rPr lang="hr-HR" sz="4600" dirty="0" smtClean="0">
                <a:solidFill>
                  <a:srgbClr val="002060"/>
                </a:solidFill>
                <a:latin typeface="Britannic Bold" pitchFamily="34" charset="0"/>
              </a:rPr>
              <a:t> </a:t>
            </a:r>
            <a:r>
              <a:rPr lang="hr-HR" sz="4600" dirty="0" err="1" smtClean="0">
                <a:solidFill>
                  <a:srgbClr val="002060"/>
                </a:solidFill>
                <a:latin typeface="Britannic Bold" pitchFamily="34" charset="0"/>
              </a:rPr>
              <a:t>endometrioma</a:t>
            </a:r>
            <a:r>
              <a:rPr lang="hr-HR" sz="4600" dirty="0" smtClean="0">
                <a:solidFill>
                  <a:srgbClr val="002060"/>
                </a:solidFill>
                <a:latin typeface="Britannic Bold" pitchFamily="34" charset="0"/>
              </a:rPr>
              <a:t> </a:t>
            </a:r>
            <a:r>
              <a:rPr lang="hr-HR" sz="4600" dirty="0" err="1" smtClean="0">
                <a:solidFill>
                  <a:srgbClr val="002060"/>
                </a:solidFill>
                <a:latin typeface="Britannic Bold" pitchFamily="34" charset="0"/>
              </a:rPr>
              <a:t>surgery</a:t>
            </a:r>
            <a:r>
              <a:rPr lang="hr-HR" sz="4600" dirty="0" smtClean="0">
                <a:solidFill>
                  <a:srgbClr val="002060"/>
                </a:solidFill>
                <a:latin typeface="Britannic Bold" pitchFamily="34" charset="0"/>
              </a:rPr>
              <a:t/>
            </a:r>
            <a:br>
              <a:rPr lang="hr-HR" sz="4600" dirty="0" smtClean="0">
                <a:solidFill>
                  <a:srgbClr val="002060"/>
                </a:solidFill>
                <a:latin typeface="Britannic Bold" pitchFamily="34" charset="0"/>
              </a:rPr>
            </a:br>
            <a:r>
              <a:rPr lang="hr-HR" sz="4600" dirty="0"/>
              <a:t/>
            </a:r>
            <a:br>
              <a:rPr lang="hr-HR" sz="4600" dirty="0"/>
            </a:br>
            <a:endParaRPr lang="hr-HR" sz="4600" dirty="0" smtClean="0"/>
          </a:p>
        </p:txBody>
      </p:sp>
      <p:sp>
        <p:nvSpPr>
          <p:cNvPr id="4099" name="Rectangle 3"/>
          <p:cNvSpPr>
            <a:spLocks noGrp="1" noChangeArrowheads="1"/>
          </p:cNvSpPr>
          <p:nvPr>
            <p:ph type="subTitle" idx="1"/>
          </p:nvPr>
        </p:nvSpPr>
        <p:spPr/>
        <p:txBody>
          <a:bodyPr/>
          <a:lstStyle/>
          <a:p>
            <a:pPr eaLnBrk="1" hangingPunct="1"/>
            <a:endParaRPr lang="hr-HR" dirty="0" smtClean="0"/>
          </a:p>
          <a:p>
            <a:pPr eaLnBrk="1" hangingPunct="1"/>
            <a:r>
              <a:rPr lang="hr-HR" b="1" dirty="0" smtClean="0">
                <a:latin typeface="Britannic Bold" pitchFamily="34" charset="0"/>
              </a:rPr>
              <a:t>M. Ćorić</a:t>
            </a:r>
          </a:p>
        </p:txBody>
      </p:sp>
    </p:spTree>
    <p:extLst>
      <p:ext uri="{BB962C8B-B14F-4D97-AF65-F5344CB8AC3E}">
        <p14:creationId xmlns:p14="http://schemas.microsoft.com/office/powerpoint/2010/main" val="49420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5184576" cy="1258493"/>
          </a:xfrm>
        </p:spPr>
        <p:txBody>
          <a:bodyPr/>
          <a:lstStyle/>
          <a:p>
            <a:r>
              <a:rPr lang="hr-HR" dirty="0" err="1" smtClean="0">
                <a:latin typeface="Britannic Bold" pitchFamily="34" charset="0"/>
              </a:rPr>
              <a:t>The</a:t>
            </a:r>
            <a:r>
              <a:rPr lang="hr-HR" dirty="0" smtClean="0">
                <a:latin typeface="Britannic Bold" pitchFamily="34" charset="0"/>
              </a:rPr>
              <a:t> </a:t>
            </a:r>
            <a:r>
              <a:rPr lang="hr-HR" dirty="0" err="1" smtClean="0">
                <a:latin typeface="Britannic Bold" pitchFamily="34" charset="0"/>
              </a:rPr>
              <a:t>treatment</a:t>
            </a:r>
            <a:r>
              <a:rPr lang="hr-HR" dirty="0" smtClean="0">
                <a:latin typeface="Britannic Bold" pitchFamily="34" charset="0"/>
              </a:rPr>
              <a:t> </a:t>
            </a:r>
            <a:r>
              <a:rPr lang="hr-HR" dirty="0" err="1" smtClean="0">
                <a:latin typeface="Britannic Bold" pitchFamily="34" charset="0"/>
              </a:rPr>
              <a:t>of</a:t>
            </a:r>
            <a:r>
              <a:rPr lang="hr-HR" dirty="0" smtClean="0">
                <a:latin typeface="Britannic Bold" pitchFamily="34" charset="0"/>
              </a:rPr>
              <a:t> </a:t>
            </a:r>
            <a:r>
              <a:rPr lang="hr-HR" dirty="0" err="1" smtClean="0">
                <a:latin typeface="Britannic Bold" pitchFamily="34" charset="0"/>
              </a:rPr>
              <a:t>ovarian</a:t>
            </a:r>
            <a:r>
              <a:rPr lang="hr-HR" dirty="0" smtClean="0">
                <a:latin typeface="Britannic Bold" pitchFamily="34" charset="0"/>
              </a:rPr>
              <a:t> </a:t>
            </a:r>
            <a:r>
              <a:rPr lang="hr-HR" dirty="0" err="1" smtClean="0">
                <a:latin typeface="Britannic Bold" pitchFamily="34" charset="0"/>
              </a:rPr>
              <a:t>endometrioma</a:t>
            </a:r>
            <a:r>
              <a:rPr lang="hr-HR" dirty="0" smtClean="0">
                <a:latin typeface="Britannic Bold" pitchFamily="34" charset="0"/>
              </a:rPr>
              <a:t> </a:t>
            </a:r>
            <a:br>
              <a:rPr lang="hr-HR" dirty="0" smtClean="0">
                <a:latin typeface="Britannic Bold" pitchFamily="34" charset="0"/>
              </a:rPr>
            </a:br>
            <a:r>
              <a:rPr lang="hr-HR" dirty="0">
                <a:latin typeface="Britannic Bold" pitchFamily="34" charset="0"/>
              </a:rPr>
              <a:t/>
            </a:r>
            <a:br>
              <a:rPr lang="hr-HR" dirty="0">
                <a:latin typeface="Britannic Bold" pitchFamily="34" charset="0"/>
              </a:rPr>
            </a:br>
            <a:r>
              <a:rPr lang="hr-HR" dirty="0" smtClean="0">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Against</a:t>
            </a:r>
            <a:r>
              <a:rPr lang="hr-HR" u="sng" dirty="0" smtClean="0">
                <a:effectLst>
                  <a:outerShdw blurRad="38100" dist="38100" dir="2700000" algn="tl">
                    <a:srgbClr val="000000">
                      <a:alpha val="43137"/>
                    </a:srgbClr>
                  </a:outerShdw>
                </a:effectLst>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Surgery</a:t>
            </a:r>
            <a:endParaRPr lang="hr-HR" u="sng" dirty="0">
              <a:effectLst>
                <a:outerShdw blurRad="38100" dist="38100" dir="2700000" algn="tl">
                  <a:srgbClr val="000000">
                    <a:alpha val="43137"/>
                  </a:srgbClr>
                </a:outerShdw>
              </a:effectLst>
              <a:latin typeface="Britannic Bold" pitchFamily="34" charset="0"/>
            </a:endParaRPr>
          </a:p>
        </p:txBody>
      </p:sp>
      <p:sp>
        <p:nvSpPr>
          <p:cNvPr id="4" name="Text Placeholder 3"/>
          <p:cNvSpPr>
            <a:spLocks noGrp="1"/>
          </p:cNvSpPr>
          <p:nvPr>
            <p:ph type="body" sz="half" idx="2"/>
          </p:nvPr>
        </p:nvSpPr>
        <p:spPr>
          <a:xfrm>
            <a:off x="1043608" y="2852936"/>
            <a:ext cx="7056784" cy="3456384"/>
          </a:xfrm>
        </p:spPr>
        <p:txBody>
          <a:bodyPr>
            <a:normAutofit/>
          </a:bodyPr>
          <a:lstStyle/>
          <a:p>
            <a:pPr marL="342900" indent="-342900">
              <a:buFontTx/>
              <a:buChar char="-"/>
            </a:pP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markers</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of</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ovarian</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reserve</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dirty="0">
                <a:solidFill>
                  <a:srgbClr val="7030A0"/>
                </a:solidFill>
                <a:latin typeface="Britannic Bold" pitchFamily="34" charset="0"/>
              </a:rPr>
              <a:t> </a:t>
            </a:r>
            <a:r>
              <a:rPr lang="hr-HR" sz="2000" dirty="0" smtClean="0">
                <a:solidFill>
                  <a:srgbClr val="7030A0"/>
                </a:solidFill>
                <a:latin typeface="Britannic Bold" pitchFamily="34" charset="0"/>
              </a:rPr>
              <a:t> </a:t>
            </a:r>
          </a:p>
          <a:p>
            <a:r>
              <a:rPr lang="hr-HR" sz="2000" dirty="0" smtClean="0">
                <a:solidFill>
                  <a:srgbClr val="7030A0"/>
                </a:solidFill>
                <a:latin typeface="Britannic Bold" pitchFamily="34" charset="0"/>
              </a:rPr>
              <a:t>                                              AFC (</a:t>
            </a:r>
            <a:r>
              <a:rPr lang="hr-HR" sz="2000" dirty="0" err="1" smtClean="0">
                <a:solidFill>
                  <a:srgbClr val="7030A0"/>
                </a:solidFill>
                <a:latin typeface="Britannic Bold" pitchFamily="34" charset="0"/>
              </a:rPr>
              <a:t>antral</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follicle</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count</a:t>
            </a:r>
            <a:r>
              <a:rPr lang="hr-HR" sz="2000" dirty="0" smtClean="0">
                <a:solidFill>
                  <a:srgbClr val="7030A0"/>
                </a:solidFill>
                <a:latin typeface="Britannic Bold" pitchFamily="34" charset="0"/>
              </a:rPr>
              <a:t>)</a:t>
            </a:r>
          </a:p>
          <a:p>
            <a:r>
              <a:rPr lang="hr-HR" sz="2000" dirty="0" smtClean="0">
                <a:solidFill>
                  <a:srgbClr val="7030A0"/>
                </a:solidFill>
                <a:latin typeface="Britannic Bold" pitchFamily="34" charset="0"/>
              </a:rPr>
              <a:t>                                              AMH</a:t>
            </a:r>
            <a:endParaRPr lang="hr-HR" sz="1600" dirty="0" smtClean="0">
              <a:solidFill>
                <a:srgbClr val="7030A0"/>
              </a:solidFill>
              <a:latin typeface="Britannic Bold" pitchFamily="34" charset="0"/>
            </a:endParaRPr>
          </a:p>
          <a:p>
            <a:r>
              <a:rPr lang="hr-HR" sz="2000" dirty="0" smtClean="0">
                <a:solidFill>
                  <a:srgbClr val="7030A0"/>
                </a:solidFill>
                <a:latin typeface="Britannic Bold" pitchFamily="34" charset="0"/>
              </a:rPr>
              <a:t>                                              OVARIAN VOLUME</a:t>
            </a:r>
          </a:p>
          <a:p>
            <a:endParaRPr lang="hr-HR" sz="1500" dirty="0" smtClean="0">
              <a:solidFill>
                <a:srgbClr val="7030A0"/>
              </a:solidFill>
              <a:latin typeface="Britannic Bold" pitchFamily="34" charset="0"/>
            </a:endParaRPr>
          </a:p>
          <a:p>
            <a:r>
              <a:rPr lang="hr-HR" sz="1100" dirty="0" err="1" smtClean="0">
                <a:solidFill>
                  <a:schemeClr val="tx1"/>
                </a:solidFill>
                <a:latin typeface="Britannic Bold" pitchFamily="34" charset="0"/>
              </a:rPr>
              <a:t>Mokdad</a:t>
            </a:r>
            <a:r>
              <a:rPr lang="hr-HR" sz="1100" dirty="0" smtClean="0">
                <a:solidFill>
                  <a:schemeClr val="tx1"/>
                </a:solidFill>
                <a:latin typeface="Britannic Bold" pitchFamily="34" charset="0"/>
              </a:rPr>
              <a:t> C et al: </a:t>
            </a:r>
            <a:r>
              <a:rPr lang="hr-HR" sz="1100" dirty="0" err="1" smtClean="0">
                <a:solidFill>
                  <a:schemeClr val="tx1"/>
                </a:solidFill>
                <a:latin typeface="Britannic Bold" pitchFamily="34" charset="0"/>
              </a:rPr>
              <a:t>Assessment</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of</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ovarian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volume</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reduction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with</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three</a:t>
            </a:r>
            <a:r>
              <a:rPr lang="hr-HR" sz="1100" dirty="0">
                <a:solidFill>
                  <a:schemeClr val="tx1"/>
                </a:solidFill>
                <a:latin typeface="Britannic Bold" pitchFamily="34" charset="0"/>
              </a:rPr>
              <a:t>-</a:t>
            </a:r>
            <a:r>
              <a:rPr lang="hr-HR" sz="1100" dirty="0" err="1">
                <a:solidFill>
                  <a:schemeClr val="tx1"/>
                </a:solidFill>
                <a:latin typeface="Britannic Bold" pitchFamily="34" charset="0"/>
              </a:rPr>
              <a:t>dimensional</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ultrasonography</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after</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cystectomy</a:t>
            </a:r>
            <a:r>
              <a:rPr lang="hr-HR" sz="1100" dirty="0">
                <a:solidFill>
                  <a:schemeClr val="tx1"/>
                </a:solidFill>
                <a:latin typeface="Britannic Bold" pitchFamily="34" charset="0"/>
              </a:rPr>
              <a:t> for </a:t>
            </a:r>
            <a:r>
              <a:rPr lang="hr-HR" sz="1100" dirty="0" err="1" smtClean="0">
                <a:solidFill>
                  <a:schemeClr val="tx1"/>
                </a:solidFill>
                <a:latin typeface="Britannic Bold" pitchFamily="34" charset="0"/>
              </a:rPr>
              <a:t>endometrioma</a:t>
            </a:r>
            <a:r>
              <a:rPr lang="hr-HR" sz="1100" dirty="0" smtClean="0">
                <a:solidFill>
                  <a:schemeClr val="tx1"/>
                </a:solidFill>
                <a:latin typeface="Britannic Bold" pitchFamily="34" charset="0"/>
              </a:rPr>
              <a:t>. </a:t>
            </a:r>
            <a:r>
              <a:rPr lang="hr-HR" sz="1100" dirty="0" err="1" smtClean="0">
                <a:solidFill>
                  <a:schemeClr val="tx1"/>
                </a:solidFill>
                <a:latin typeface="Britannic Bold" pitchFamily="34" charset="0"/>
              </a:rPr>
              <a:t>Gynecol</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Obstet</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Fertil</a:t>
            </a:r>
            <a:r>
              <a:rPr lang="hr-HR" sz="1100" dirty="0">
                <a:solidFill>
                  <a:schemeClr val="tx1"/>
                </a:solidFill>
                <a:latin typeface="Britannic Bold" pitchFamily="34" charset="0"/>
              </a:rPr>
              <a:t>. 2012 Jan;40(1):</a:t>
            </a:r>
            <a:r>
              <a:rPr lang="hr-HR" sz="1100" dirty="0" smtClean="0">
                <a:solidFill>
                  <a:schemeClr val="tx1"/>
                </a:solidFill>
                <a:latin typeface="Britannic Bold" pitchFamily="34" charset="0"/>
              </a:rPr>
              <a:t>4-9</a:t>
            </a:r>
          </a:p>
          <a:p>
            <a:r>
              <a:rPr lang="hr-HR" sz="1100" dirty="0" err="1" smtClean="0">
                <a:solidFill>
                  <a:schemeClr val="tx1"/>
                </a:solidFill>
                <a:latin typeface="Britannic Bold" pitchFamily="34" charset="0"/>
              </a:rPr>
              <a:t>Celik</a:t>
            </a:r>
            <a:r>
              <a:rPr lang="hr-HR" sz="1100" dirty="0" smtClean="0">
                <a:solidFill>
                  <a:schemeClr val="tx1"/>
                </a:solidFill>
                <a:latin typeface="Britannic Bold" pitchFamily="34" charset="0"/>
              </a:rPr>
              <a:t> HG et al: </a:t>
            </a:r>
            <a:r>
              <a:rPr lang="hr-HR" sz="1100" dirty="0" err="1" smtClean="0">
                <a:solidFill>
                  <a:schemeClr val="tx1"/>
                </a:solidFill>
                <a:latin typeface="Britannic Bold" pitchFamily="34" charset="0"/>
              </a:rPr>
              <a:t>Effect</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of</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laparoscopic</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excision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of</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endometriomas</a:t>
            </a:r>
            <a:r>
              <a:rPr lang="hr-HR" sz="1100" dirty="0">
                <a:solidFill>
                  <a:schemeClr val="tx1"/>
                </a:solidFill>
                <a:latin typeface="Britannic Bold" pitchFamily="34" charset="0"/>
              </a:rPr>
              <a:t> on </a:t>
            </a:r>
            <a:r>
              <a:rPr lang="hr-HR" sz="1100" dirty="0" err="1">
                <a:solidFill>
                  <a:schemeClr val="tx1"/>
                </a:solidFill>
                <a:latin typeface="Britannic Bold" pitchFamily="34" charset="0"/>
              </a:rPr>
              <a:t>ovarian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reserve</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serial</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changes</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in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the</a:t>
            </a:r>
            <a:r>
              <a:rPr lang="hr-HR" sz="1100" dirty="0">
                <a:solidFill>
                  <a:schemeClr val="tx1"/>
                </a:solidFill>
                <a:latin typeface="Britannic Bold" pitchFamily="34" charset="0"/>
              </a:rPr>
              <a:t> serum </a:t>
            </a:r>
            <a:r>
              <a:rPr lang="hr-HR" sz="1100" dirty="0" err="1">
                <a:solidFill>
                  <a:schemeClr val="tx1"/>
                </a:solidFill>
                <a:latin typeface="Britannic Bold" pitchFamily="34" charset="0"/>
              </a:rPr>
              <a:t>antimüllerian</a:t>
            </a:r>
            <a:r>
              <a:rPr lang="hr-HR" sz="1100" dirty="0">
                <a:solidFill>
                  <a:schemeClr val="tx1"/>
                </a:solidFill>
                <a:latin typeface="Britannic Bold" pitchFamily="34" charset="0"/>
              </a:rPr>
              <a:t> hormone </a:t>
            </a:r>
            <a:r>
              <a:rPr lang="hr-HR" sz="1100" dirty="0" err="1" smtClean="0">
                <a:solidFill>
                  <a:schemeClr val="tx1"/>
                </a:solidFill>
                <a:latin typeface="Britannic Bold" pitchFamily="34" charset="0"/>
              </a:rPr>
              <a:t>levels</a:t>
            </a:r>
            <a:r>
              <a:rPr lang="hr-HR" sz="1100" dirty="0" smtClean="0">
                <a:solidFill>
                  <a:schemeClr val="tx1"/>
                </a:solidFill>
                <a:latin typeface="Britannic Bold" pitchFamily="34" charset="0"/>
              </a:rPr>
              <a:t>. </a:t>
            </a:r>
            <a:r>
              <a:rPr lang="hr-HR" sz="1100" dirty="0" err="1" smtClean="0">
                <a:solidFill>
                  <a:schemeClr val="tx1"/>
                </a:solidFill>
                <a:latin typeface="Britannic Bold" pitchFamily="34" charset="0"/>
              </a:rPr>
              <a:t>Fertil</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Steril</a:t>
            </a:r>
            <a:r>
              <a:rPr lang="hr-HR" sz="1100" dirty="0">
                <a:solidFill>
                  <a:schemeClr val="tx1"/>
                </a:solidFill>
                <a:latin typeface="Britannic Bold" pitchFamily="34" charset="0"/>
              </a:rPr>
              <a:t>. 2012 Jun;97(6):1472-8</a:t>
            </a:r>
            <a:r>
              <a:rPr lang="hr-HR" sz="1100" dirty="0" smtClean="0">
                <a:solidFill>
                  <a:schemeClr val="tx1"/>
                </a:solidFill>
                <a:latin typeface="Britannic Bold" pitchFamily="34" charset="0"/>
              </a:rPr>
              <a:t>.</a:t>
            </a:r>
          </a:p>
          <a:p>
            <a:r>
              <a:rPr lang="hr-HR" sz="1100" dirty="0" err="1" smtClean="0">
                <a:solidFill>
                  <a:schemeClr val="tx1"/>
                </a:solidFill>
                <a:latin typeface="Britannic Bold" pitchFamily="34" charset="0"/>
              </a:rPr>
              <a:t>Chang</a:t>
            </a:r>
            <a:r>
              <a:rPr lang="hr-HR" sz="1100" dirty="0" smtClean="0">
                <a:solidFill>
                  <a:schemeClr val="tx1"/>
                </a:solidFill>
                <a:latin typeface="Britannic Bold" pitchFamily="34" charset="0"/>
              </a:rPr>
              <a:t> HJ: </a:t>
            </a:r>
            <a:r>
              <a:rPr lang="hr-HR" sz="1100" dirty="0" err="1" smtClean="0">
                <a:solidFill>
                  <a:schemeClr val="tx1"/>
                </a:solidFill>
                <a:latin typeface="Britannic Bold" pitchFamily="34" charset="0"/>
              </a:rPr>
              <a:t>Impact</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of</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laparoscopic</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cystectomy</a:t>
            </a:r>
            <a:r>
              <a:rPr lang="hr-HR" sz="1100" dirty="0">
                <a:solidFill>
                  <a:schemeClr val="tx1"/>
                </a:solidFill>
                <a:latin typeface="Britannic Bold" pitchFamily="34" charset="0"/>
              </a:rPr>
              <a:t> on </a:t>
            </a:r>
            <a:r>
              <a:rPr lang="hr-HR" sz="1100" dirty="0" err="1">
                <a:solidFill>
                  <a:schemeClr val="tx1"/>
                </a:solidFill>
                <a:latin typeface="Britannic Bold" pitchFamily="34" charset="0"/>
              </a:rPr>
              <a:t>ovarian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reserve</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serial</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changes</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of</a:t>
            </a:r>
            <a:r>
              <a:rPr lang="hr-HR" sz="1100" dirty="0">
                <a:solidFill>
                  <a:schemeClr val="tx1"/>
                </a:solidFill>
                <a:latin typeface="Britannic Bold" pitchFamily="34" charset="0"/>
              </a:rPr>
              <a:t> serum </a:t>
            </a:r>
            <a:r>
              <a:rPr lang="hr-HR" sz="1100" dirty="0" err="1">
                <a:solidFill>
                  <a:schemeClr val="tx1"/>
                </a:solidFill>
                <a:latin typeface="Britannic Bold" pitchFamily="34" charset="0"/>
              </a:rPr>
              <a:t>anti</a:t>
            </a:r>
            <a:r>
              <a:rPr lang="hr-HR" sz="1100" dirty="0">
                <a:solidFill>
                  <a:schemeClr val="tx1"/>
                </a:solidFill>
                <a:latin typeface="Britannic Bold" pitchFamily="34" charset="0"/>
              </a:rPr>
              <a:t>-</a:t>
            </a:r>
            <a:r>
              <a:rPr lang="hr-HR" sz="1100" dirty="0" err="1">
                <a:solidFill>
                  <a:schemeClr val="tx1"/>
                </a:solidFill>
                <a:latin typeface="Britannic Bold" pitchFamily="34" charset="0"/>
              </a:rPr>
              <a:t>Müllerian</a:t>
            </a:r>
            <a:r>
              <a:rPr lang="hr-HR" sz="1100" dirty="0">
                <a:solidFill>
                  <a:schemeClr val="tx1"/>
                </a:solidFill>
                <a:latin typeface="Britannic Bold" pitchFamily="34" charset="0"/>
              </a:rPr>
              <a:t> hormone </a:t>
            </a:r>
            <a:r>
              <a:rPr lang="hr-HR" sz="1100" dirty="0" err="1" smtClean="0">
                <a:solidFill>
                  <a:schemeClr val="tx1"/>
                </a:solidFill>
                <a:latin typeface="Britannic Bold" pitchFamily="34" charset="0"/>
              </a:rPr>
              <a:t>levels</a:t>
            </a:r>
            <a:r>
              <a:rPr lang="hr-HR" sz="1100" dirty="0" smtClean="0">
                <a:solidFill>
                  <a:schemeClr val="tx1"/>
                </a:solidFill>
                <a:latin typeface="Britannic Bold" pitchFamily="34" charset="0"/>
              </a:rPr>
              <a:t>. </a:t>
            </a:r>
            <a:r>
              <a:rPr lang="hr-HR" sz="1100" dirty="0" err="1" smtClean="0">
                <a:solidFill>
                  <a:schemeClr val="tx1"/>
                </a:solidFill>
                <a:latin typeface="Britannic Bold" pitchFamily="34" charset="0"/>
              </a:rPr>
              <a:t>Fertil</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Steril</a:t>
            </a:r>
            <a:r>
              <a:rPr lang="hr-HR" sz="1100" dirty="0">
                <a:solidFill>
                  <a:schemeClr val="tx1"/>
                </a:solidFill>
                <a:latin typeface="Britannic Bold" pitchFamily="34" charset="0"/>
              </a:rPr>
              <a:t>. 2010 Jun;94(1):343-9</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32656"/>
            <a:ext cx="2088233" cy="18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973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9pPr>
          </a:lstStyle>
          <a:p>
            <a:pPr algn="ctr" defTabSz="414683" eaLnBrk="1" fontAlgn="base" hangingPunct="0">
              <a:lnSpc>
                <a:spcPct val="93000"/>
              </a:lnSpc>
              <a:spcBef>
                <a:spcPct val="0"/>
              </a:spcBef>
              <a:spcAft>
                <a:spcPct val="0"/>
              </a:spcAft>
              <a:buClr>
                <a:srgbClr val="000000"/>
              </a:buClr>
              <a:buSzPct val="45000"/>
            </a:pPr>
            <a:r>
              <a:rPr lang="en-GB" sz="1500" b="1">
                <a:solidFill>
                  <a:srgbClr val="000000"/>
                </a:solidFill>
                <a:latin typeface="Arial" pitchFamily="34" charset="0"/>
              </a:rPr>
              <a:t>The role of AMH in ovarian follicle development (red center represents the oocyte, gray area the granulosa cell layer). </a:t>
            </a:r>
          </a:p>
        </p:txBody>
      </p:sp>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160" y="6100481"/>
            <a:ext cx="1486080" cy="535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40" y="1358063"/>
            <a:ext cx="7804800" cy="41346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671040" y="597230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sz="1100" b="1">
                <a:solidFill>
                  <a:srgbClr val="000000"/>
                </a:solidFill>
                <a:latin typeface="Arial" pitchFamily="34" charset="0"/>
              </a:rPr>
              <a:t>Broekmans F J et al. Endocrine Reviews 2009;30:465-493</a:t>
            </a:r>
          </a:p>
        </p:txBody>
      </p:sp>
      <p:sp>
        <p:nvSpPr>
          <p:cNvPr id="2054" name="Text Box 5"/>
          <p:cNvSpPr txBox="1">
            <a:spLocks noChangeArrowheads="1"/>
          </p:cNvSpPr>
          <p:nvPr/>
        </p:nvSpPr>
        <p:spPr bwMode="auto">
          <a:xfrm>
            <a:off x="97920" y="6613176"/>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sz="900">
                <a:solidFill>
                  <a:srgbClr val="000000"/>
                </a:solidFill>
                <a:latin typeface="Arial" pitchFamily="34" charset="0"/>
              </a:rPr>
              <a:t>©2009 by Endocrine Society</a:t>
            </a:r>
          </a:p>
        </p:txBody>
      </p:sp>
    </p:spTree>
    <p:extLst>
      <p:ext uri="{BB962C8B-B14F-4D97-AF65-F5344CB8AC3E}">
        <p14:creationId xmlns:p14="http://schemas.microsoft.com/office/powerpoint/2010/main" val="1275757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Başlık"/>
          <p:cNvSpPr>
            <a:spLocks noGrp="1"/>
          </p:cNvSpPr>
          <p:nvPr>
            <p:ph type="title"/>
          </p:nvPr>
        </p:nvSpPr>
        <p:spPr>
          <a:xfrm>
            <a:off x="0" y="357188"/>
            <a:ext cx="9144000" cy="1143000"/>
          </a:xfrm>
        </p:spPr>
        <p:txBody>
          <a:bodyPr/>
          <a:lstStyle/>
          <a:p>
            <a:r>
              <a:rPr lang="en-US" sz="2400" dirty="0" smtClean="0">
                <a:solidFill>
                  <a:srgbClr val="7030A0"/>
                </a:solidFill>
              </a:rPr>
              <a:t>Decreased </a:t>
            </a:r>
            <a:r>
              <a:rPr lang="en-US" sz="2400" dirty="0" smtClean="0">
                <a:solidFill>
                  <a:srgbClr val="FF0000"/>
                </a:solidFill>
                <a:latin typeface="Britannic Bold" pitchFamily="34" charset="0"/>
              </a:rPr>
              <a:t>anti-Mu</a:t>
            </a:r>
            <a:r>
              <a:rPr lang="tr-TR" sz="2400" dirty="0" smtClean="0">
                <a:solidFill>
                  <a:srgbClr val="FF0000"/>
                </a:solidFill>
                <a:latin typeface="Britannic Bold" pitchFamily="34" charset="0"/>
              </a:rPr>
              <a:t>l</a:t>
            </a:r>
            <a:r>
              <a:rPr lang="en-US" sz="2400" dirty="0" err="1" smtClean="0">
                <a:solidFill>
                  <a:srgbClr val="FF0000"/>
                </a:solidFill>
                <a:latin typeface="Britannic Bold" pitchFamily="34" charset="0"/>
              </a:rPr>
              <a:t>lerian</a:t>
            </a:r>
            <a:r>
              <a:rPr lang="en-US" sz="2400" dirty="0" smtClean="0">
                <a:solidFill>
                  <a:srgbClr val="FF0000"/>
                </a:solidFill>
                <a:latin typeface="Britannic Bold" pitchFamily="34" charset="0"/>
              </a:rPr>
              <a:t> hormone </a:t>
            </a:r>
            <a:r>
              <a:rPr lang="en-US" sz="2400" dirty="0" smtClean="0">
                <a:solidFill>
                  <a:srgbClr val="7030A0"/>
                </a:solidFill>
              </a:rPr>
              <a:t>and </a:t>
            </a:r>
            <a:r>
              <a:rPr lang="tr-TR" sz="2400" dirty="0" smtClean="0">
                <a:solidFill>
                  <a:srgbClr val="7030A0"/>
                </a:solidFill>
              </a:rPr>
              <a:t/>
            </a:r>
            <a:br>
              <a:rPr lang="tr-TR" sz="2400" dirty="0" smtClean="0">
                <a:solidFill>
                  <a:srgbClr val="7030A0"/>
                </a:solidFill>
              </a:rPr>
            </a:br>
            <a:r>
              <a:rPr lang="en-US" sz="2400" dirty="0" smtClean="0">
                <a:solidFill>
                  <a:srgbClr val="7030A0"/>
                </a:solidFill>
              </a:rPr>
              <a:t>altered ovarian</a:t>
            </a:r>
            <a:r>
              <a:rPr lang="tr-TR" sz="2400" dirty="0" smtClean="0">
                <a:solidFill>
                  <a:srgbClr val="7030A0"/>
                </a:solidFill>
              </a:rPr>
              <a:t> </a:t>
            </a:r>
            <a:r>
              <a:rPr lang="en-US" sz="2400" dirty="0" smtClean="0">
                <a:solidFill>
                  <a:srgbClr val="7030A0"/>
                </a:solidFill>
              </a:rPr>
              <a:t>follicular cohort in infertile patients with minimal</a:t>
            </a:r>
            <a:r>
              <a:rPr lang="tr-TR" sz="2400" dirty="0" smtClean="0">
                <a:solidFill>
                  <a:srgbClr val="7030A0"/>
                </a:solidFill>
              </a:rPr>
              <a:t>/</a:t>
            </a:r>
            <a:r>
              <a:rPr lang="en-US" sz="2400" dirty="0" smtClean="0">
                <a:solidFill>
                  <a:srgbClr val="7030A0"/>
                </a:solidFill>
              </a:rPr>
              <a:t>mild</a:t>
            </a:r>
            <a:r>
              <a:rPr lang="tr-TR" sz="2400" dirty="0" smtClean="0">
                <a:solidFill>
                  <a:srgbClr val="7030A0"/>
                </a:solidFill>
              </a:rPr>
              <a:t> endometriosis</a:t>
            </a:r>
          </a:p>
        </p:txBody>
      </p:sp>
      <p:sp>
        <p:nvSpPr>
          <p:cNvPr id="27651" name="3 Metin kutusu"/>
          <p:cNvSpPr txBox="1">
            <a:spLocks noChangeArrowheads="1"/>
          </p:cNvSpPr>
          <p:nvPr/>
        </p:nvSpPr>
        <p:spPr bwMode="auto">
          <a:xfrm>
            <a:off x="2571750" y="6488113"/>
            <a:ext cx="384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tr-TR" sz="2000">
                <a:solidFill>
                  <a:srgbClr val="FF0000"/>
                </a:solidFill>
              </a:rPr>
              <a:t>Nadiane Albuquerque Lemos, 2009</a:t>
            </a:r>
          </a:p>
        </p:txBody>
      </p:sp>
      <p:pic>
        <p:nvPicPr>
          <p:cNvPr id="27652"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500188" y="1790700"/>
            <a:ext cx="6500812" cy="4352925"/>
          </a:xfrm>
          <a:prstGeom prst="rect">
            <a:avLst/>
          </a:prstGeom>
        </p:spPr>
      </p:pic>
      <p:sp>
        <p:nvSpPr>
          <p:cNvPr id="27653" name="5 Metin kutusu"/>
          <p:cNvSpPr txBox="1">
            <a:spLocks noChangeArrowheads="1"/>
          </p:cNvSpPr>
          <p:nvPr/>
        </p:nvSpPr>
        <p:spPr bwMode="auto">
          <a:xfrm>
            <a:off x="3500438" y="3857625"/>
            <a:ext cx="40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tr-TR">
                <a:solidFill>
                  <a:srgbClr val="FF0000"/>
                </a:solidFill>
              </a:rPr>
              <a:t>E</a:t>
            </a:r>
            <a:r>
              <a:rPr lang="tr-TR"/>
              <a:t>E</a:t>
            </a:r>
          </a:p>
        </p:txBody>
      </p:sp>
      <p:sp>
        <p:nvSpPr>
          <p:cNvPr id="27654" name="6 Metin kutusu"/>
          <p:cNvSpPr txBox="1">
            <a:spLocks noChangeArrowheads="1"/>
          </p:cNvSpPr>
          <p:nvPr/>
        </p:nvSpPr>
        <p:spPr bwMode="auto">
          <a:xfrm>
            <a:off x="5786438" y="3929063"/>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tr-TR"/>
              <a:t>C</a:t>
            </a:r>
            <a:r>
              <a:rPr lang="tr-TR">
                <a:solidFill>
                  <a:srgbClr val="FF0000"/>
                </a:solidFill>
              </a:rPr>
              <a:t>C</a:t>
            </a:r>
            <a:endParaRPr lang="tr-TR"/>
          </a:p>
        </p:txBody>
      </p:sp>
      <p:sp>
        <p:nvSpPr>
          <p:cNvPr id="27655" name="8 Metin kutusu"/>
          <p:cNvSpPr txBox="1">
            <a:spLocks noChangeArrowheads="1"/>
          </p:cNvSpPr>
          <p:nvPr/>
        </p:nvSpPr>
        <p:spPr bwMode="auto">
          <a:xfrm>
            <a:off x="4714875" y="3500438"/>
            <a:ext cx="89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tr-TR">
                <a:solidFill>
                  <a:srgbClr val="FF0000"/>
                </a:solidFill>
              </a:rPr>
              <a:t>p:0.004</a:t>
            </a:r>
          </a:p>
        </p:txBody>
      </p:sp>
      <p:sp>
        <p:nvSpPr>
          <p:cNvPr id="27656" name="9 Metin kutusu"/>
          <p:cNvSpPr txBox="1">
            <a:spLocks noChangeArrowheads="1"/>
          </p:cNvSpPr>
          <p:nvPr/>
        </p:nvSpPr>
        <p:spPr bwMode="auto">
          <a:xfrm>
            <a:off x="3286125" y="3571875"/>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tr-TR">
                <a:solidFill>
                  <a:srgbClr val="FF0000"/>
                </a:solidFill>
              </a:rPr>
              <a:t>N:17</a:t>
            </a:r>
          </a:p>
        </p:txBody>
      </p:sp>
      <p:sp>
        <p:nvSpPr>
          <p:cNvPr id="27657" name="10 Metin kutusu"/>
          <p:cNvSpPr txBox="1">
            <a:spLocks noChangeArrowheads="1"/>
          </p:cNvSpPr>
          <p:nvPr/>
        </p:nvSpPr>
        <p:spPr bwMode="auto">
          <a:xfrm>
            <a:off x="6215063" y="3571875"/>
            <a:ext cx="630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tr-TR">
                <a:solidFill>
                  <a:srgbClr val="FF0000"/>
                </a:solidFill>
              </a:rPr>
              <a:t>N:17</a:t>
            </a:r>
          </a:p>
        </p:txBody>
      </p:sp>
    </p:spTree>
    <p:extLst>
      <p:ext uri="{BB962C8B-B14F-4D97-AF65-F5344CB8AC3E}">
        <p14:creationId xmlns:p14="http://schemas.microsoft.com/office/powerpoint/2010/main" val="36852151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1520" y="116632"/>
            <a:ext cx="7991872" cy="1584176"/>
          </a:xfrm>
        </p:spPr>
        <p:txBody>
          <a:bodyPr>
            <a:noAutofit/>
          </a:bodyPr>
          <a:lstStyle/>
          <a:p>
            <a:pPr>
              <a:defRPr/>
            </a:pPr>
            <a:r>
              <a:rPr lang="en-US" sz="3200"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Anti </a:t>
            </a:r>
            <a:r>
              <a:rPr lang="en-US" sz="3200" dirty="0" err="1"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mullerian</a:t>
            </a:r>
            <a:r>
              <a:rPr lang="en-US" sz="3200"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 hormone </a:t>
            </a:r>
            <a:r>
              <a:rPr lang="en-US" sz="32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rPr>
              <a:t>serum levels in women with endometriosis:</a:t>
            </a:r>
            <a:r>
              <a:rPr lang="hr-HR" sz="32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rPr>
              <a:t/>
            </a:r>
            <a:br>
              <a:rPr lang="hr-HR" sz="32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rPr>
            </a:br>
            <a:r>
              <a:rPr lang="tr-TR" sz="32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rPr>
              <a:t>A case–control study</a:t>
            </a:r>
            <a:endParaRPr lang="tr-TR" sz="3200" dirty="0">
              <a:solidFill>
                <a:srgbClr val="7030A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5 İçerik Yer Tutucusu"/>
          <p:cNvSpPr>
            <a:spLocks noGrp="1"/>
          </p:cNvSpPr>
          <p:nvPr>
            <p:ph idx="4294967295"/>
          </p:nvPr>
        </p:nvSpPr>
        <p:spPr>
          <a:xfrm>
            <a:off x="500063" y="2000250"/>
            <a:ext cx="8229600" cy="4525963"/>
          </a:xfrm>
          <a:prstGeom prst="rect">
            <a:avLst/>
          </a:prstGeom>
        </p:spPr>
        <p:txBody>
          <a:bodyPr>
            <a:normAutofit lnSpcReduction="10000"/>
          </a:bodyPr>
          <a:lstStyle/>
          <a:p>
            <a:pPr>
              <a:defRPr/>
            </a:pPr>
            <a:r>
              <a:rPr lang="en-US" b="1" dirty="0" smtClean="0">
                <a:solidFill>
                  <a:srgbClr val="FF0000"/>
                </a:solidFill>
              </a:rPr>
              <a:t>909 patients undergoing </a:t>
            </a:r>
            <a:r>
              <a:rPr lang="en-US" b="1" dirty="0" smtClean="0"/>
              <a:t>in vitro </a:t>
            </a:r>
            <a:r>
              <a:rPr lang="en-US" b="1" dirty="0" err="1" smtClean="0"/>
              <a:t>fertilisation</a:t>
            </a:r>
            <a:r>
              <a:rPr lang="en-US" b="1" dirty="0" smtClean="0"/>
              <a:t>/</a:t>
            </a:r>
            <a:r>
              <a:rPr lang="tr-TR" b="1" dirty="0" smtClean="0"/>
              <a:t> </a:t>
            </a:r>
            <a:r>
              <a:rPr lang="en-US" b="1" dirty="0" err="1" smtClean="0"/>
              <a:t>intracytoplasmic</a:t>
            </a:r>
            <a:r>
              <a:rPr lang="en-US" b="1" dirty="0" smtClean="0"/>
              <a:t> sperm injection</a:t>
            </a:r>
            <a:r>
              <a:rPr lang="tr-TR" b="1" dirty="0" smtClean="0"/>
              <a:t> </a:t>
            </a:r>
            <a:r>
              <a:rPr lang="en-US" b="1" dirty="0" smtClean="0"/>
              <a:t>(IVF/ICSI) treatment or consulting our specific endometriosis unit.</a:t>
            </a:r>
            <a:endParaRPr lang="tr-TR" b="1" dirty="0" smtClean="0"/>
          </a:p>
          <a:p>
            <a:pPr>
              <a:defRPr/>
            </a:pPr>
            <a:r>
              <a:rPr lang="en-US" b="1" dirty="0" smtClean="0"/>
              <a:t>Mean AMH serum level </a:t>
            </a:r>
            <a:r>
              <a:rPr lang="en-US" b="1" dirty="0" smtClean="0">
                <a:solidFill>
                  <a:srgbClr val="FF0000"/>
                </a:solidFill>
              </a:rPr>
              <a:t>was significantly lower </a:t>
            </a:r>
            <a:r>
              <a:rPr lang="en-US" b="1" dirty="0" smtClean="0"/>
              <a:t>in the study than in the control group (2.75+2.0 </a:t>
            </a:r>
            <a:r>
              <a:rPr lang="en-US" b="1" dirty="0" err="1" smtClean="0"/>
              <a:t>ng</a:t>
            </a:r>
            <a:r>
              <a:rPr lang="en-US" b="1" dirty="0" smtClean="0"/>
              <a:t>/ml vs.</a:t>
            </a:r>
            <a:r>
              <a:rPr lang="tr-TR" b="1" dirty="0" smtClean="0"/>
              <a:t> </a:t>
            </a:r>
            <a:r>
              <a:rPr lang="en-US" b="1" dirty="0" smtClean="0"/>
              <a:t>3.46+2.30 </a:t>
            </a:r>
            <a:r>
              <a:rPr lang="en-US" b="1" dirty="0" err="1" smtClean="0"/>
              <a:t>ng</a:t>
            </a:r>
            <a:r>
              <a:rPr lang="en-US" b="1" dirty="0" smtClean="0"/>
              <a:t>/ml, p</a:t>
            </a:r>
            <a:r>
              <a:rPr lang="tr-TR" b="1" dirty="0" smtClean="0"/>
              <a:t> </a:t>
            </a:r>
            <a:r>
              <a:rPr lang="en-US" b="1" dirty="0" smtClean="0"/>
              <a:t>0.001). </a:t>
            </a:r>
            <a:endParaRPr lang="tr-TR" b="1" dirty="0" smtClean="0"/>
          </a:p>
          <a:p>
            <a:pPr>
              <a:defRPr/>
            </a:pPr>
            <a:r>
              <a:rPr lang="en-US" b="1" dirty="0" smtClean="0"/>
              <a:t>In women with </a:t>
            </a:r>
            <a:r>
              <a:rPr lang="en-US" b="1" dirty="0" smtClean="0">
                <a:solidFill>
                  <a:srgbClr val="FF0000"/>
                </a:solidFill>
              </a:rPr>
              <a:t>mild endometriosis </a:t>
            </a:r>
            <a:r>
              <a:rPr lang="en-US" b="1" dirty="0" smtClean="0"/>
              <a:t>(</a:t>
            </a:r>
            <a:r>
              <a:rPr lang="en-US" b="1" dirty="0" err="1" smtClean="0"/>
              <a:t>rAFS</a:t>
            </a:r>
            <a:r>
              <a:rPr lang="en-US" b="1" dirty="0" smtClean="0"/>
              <a:t> I-II), the mean AMH level was almost </a:t>
            </a:r>
            <a:r>
              <a:rPr lang="en-US" b="1" dirty="0" smtClean="0">
                <a:solidFill>
                  <a:srgbClr val="FF0000"/>
                </a:solidFill>
              </a:rPr>
              <a:t>equal to the</a:t>
            </a:r>
            <a:r>
              <a:rPr lang="tr-TR" b="1" dirty="0" smtClean="0">
                <a:solidFill>
                  <a:srgbClr val="FF0000"/>
                </a:solidFill>
              </a:rPr>
              <a:t> </a:t>
            </a:r>
            <a:r>
              <a:rPr lang="en-US" b="1" dirty="0" smtClean="0">
                <a:solidFill>
                  <a:srgbClr val="FF0000"/>
                </a:solidFill>
              </a:rPr>
              <a:t>control group </a:t>
            </a:r>
            <a:r>
              <a:rPr lang="en-US" b="1" dirty="0" smtClean="0"/>
              <a:t>(3.28+1.93 </a:t>
            </a:r>
            <a:r>
              <a:rPr lang="en-US" b="1" dirty="0" err="1" smtClean="0"/>
              <a:t>ng</a:t>
            </a:r>
            <a:r>
              <a:rPr lang="en-US" b="1" dirty="0" smtClean="0"/>
              <a:t>/ml vs. 3.44+2.06 </a:t>
            </a:r>
            <a:r>
              <a:rPr lang="en-US" b="1" dirty="0" err="1" smtClean="0"/>
              <a:t>ng</a:t>
            </a:r>
            <a:r>
              <a:rPr lang="en-US" b="1" dirty="0" smtClean="0"/>
              <a:t>/ml; p</a:t>
            </a:r>
            <a:r>
              <a:rPr lang="tr-TR" b="1" dirty="0" smtClean="0"/>
              <a:t> </a:t>
            </a:r>
            <a:r>
              <a:rPr lang="en-US" b="1" dirty="0" smtClean="0"/>
              <a:t>0.61). </a:t>
            </a:r>
            <a:endParaRPr lang="tr-TR" b="1" dirty="0" smtClean="0"/>
          </a:p>
          <a:p>
            <a:pPr>
              <a:defRPr/>
            </a:pPr>
            <a:r>
              <a:rPr lang="en-US" b="1" dirty="0" smtClean="0"/>
              <a:t>A significant difference in mean AMH serum level was</a:t>
            </a:r>
            <a:r>
              <a:rPr lang="tr-TR" b="1" dirty="0" smtClean="0"/>
              <a:t> </a:t>
            </a:r>
            <a:r>
              <a:rPr lang="en-US" b="1" dirty="0" smtClean="0"/>
              <a:t>found between women with </a:t>
            </a:r>
            <a:r>
              <a:rPr lang="en-US" b="1" dirty="0" smtClean="0">
                <a:solidFill>
                  <a:srgbClr val="FF0000"/>
                </a:solidFill>
              </a:rPr>
              <a:t>severe endometriosis </a:t>
            </a:r>
            <a:r>
              <a:rPr lang="en-US" b="1" dirty="0" smtClean="0"/>
              <a:t>(</a:t>
            </a:r>
            <a:r>
              <a:rPr lang="en-US" b="1" dirty="0" err="1" smtClean="0"/>
              <a:t>rAFS</a:t>
            </a:r>
            <a:r>
              <a:rPr lang="en-US" b="1" dirty="0" smtClean="0"/>
              <a:t> III-IV) and the control group (2.38+1.83 </a:t>
            </a:r>
            <a:r>
              <a:rPr lang="en-US" b="1" dirty="0" err="1" smtClean="0"/>
              <a:t>ng</a:t>
            </a:r>
            <a:r>
              <a:rPr lang="en-US" b="1" dirty="0" smtClean="0"/>
              <a:t>/ml vs.</a:t>
            </a:r>
            <a:r>
              <a:rPr lang="tr-TR" b="1" dirty="0" smtClean="0"/>
              <a:t> 3.58+2.46 </a:t>
            </a:r>
            <a:r>
              <a:rPr lang="tr-TR" b="1" dirty="0" err="1" smtClean="0"/>
              <a:t>ng</a:t>
            </a:r>
            <a:r>
              <a:rPr lang="tr-TR" b="1" dirty="0" smtClean="0"/>
              <a:t>/ml; p 0.0001).</a:t>
            </a:r>
            <a:endParaRPr lang="tr-TR" b="1" dirty="0"/>
          </a:p>
        </p:txBody>
      </p:sp>
      <p:sp>
        <p:nvSpPr>
          <p:cNvPr id="28676" name="6 Metin kutusu"/>
          <p:cNvSpPr txBox="1">
            <a:spLocks noChangeArrowheads="1"/>
          </p:cNvSpPr>
          <p:nvPr/>
        </p:nvSpPr>
        <p:spPr bwMode="auto">
          <a:xfrm>
            <a:off x="2786063" y="6488113"/>
            <a:ext cx="2214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tr-TR" sz="2000">
                <a:solidFill>
                  <a:srgbClr val="FF0000"/>
                </a:solidFill>
              </a:rPr>
              <a:t>OMAR SHEBL, 2009</a:t>
            </a:r>
          </a:p>
        </p:txBody>
      </p:sp>
    </p:spTree>
    <p:extLst>
      <p:ext uri="{BB962C8B-B14F-4D97-AF65-F5344CB8AC3E}">
        <p14:creationId xmlns:p14="http://schemas.microsoft.com/office/powerpoint/2010/main" val="41417513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hr-HR"/>
          </a:p>
        </p:txBody>
      </p:sp>
      <p:sp>
        <p:nvSpPr>
          <p:cNvPr id="3" name="Title 2"/>
          <p:cNvSpPr>
            <a:spLocks noGrp="1"/>
          </p:cNvSpPr>
          <p:nvPr>
            <p:ph type="ctrTitle"/>
          </p:nvPr>
        </p:nvSpPr>
        <p:spPr/>
        <p:txBody>
          <a:bodyPr/>
          <a:lstStyle/>
          <a:p>
            <a:endParaRPr lang="hr-HR"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188"/>
            <a:ext cx="67865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4438"/>
            <a:ext cx="6143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44700"/>
            <a:ext cx="91440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330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3"/>
          </p:nvPr>
        </p:nvSpPr>
        <p:spPr/>
        <p:txBody>
          <a:bodyPr/>
          <a:lstStyle/>
          <a:p>
            <a:endParaRPr lang="hr-HR"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7786688"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321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0" y="0"/>
            <a:ext cx="9144000" cy="1857375"/>
          </a:xfrm>
        </p:spPr>
        <p:txBody>
          <a:bodyPr/>
          <a:lstStyle/>
          <a:p>
            <a:r>
              <a:rPr lang="en-US" sz="2800" dirty="0" smtClean="0">
                <a:solidFill>
                  <a:srgbClr val="FFFF00"/>
                </a:solidFill>
              </a:rPr>
              <a:t>A comparison of </a:t>
            </a:r>
            <a:r>
              <a:rPr lang="en-US" sz="2800" dirty="0" err="1" smtClean="0">
                <a:solidFill>
                  <a:srgbClr val="FFFF00"/>
                </a:solidFill>
              </a:rPr>
              <a:t>histopathologic</a:t>
            </a:r>
            <a:r>
              <a:rPr lang="en-US" sz="2800" dirty="0" smtClean="0">
                <a:solidFill>
                  <a:srgbClr val="FFFF00"/>
                </a:solidFill>
              </a:rPr>
              <a:t> findings of ovarian</a:t>
            </a:r>
            <a:br>
              <a:rPr lang="en-US" sz="2800" dirty="0" smtClean="0">
                <a:solidFill>
                  <a:srgbClr val="FFFF00"/>
                </a:solidFill>
              </a:rPr>
            </a:br>
            <a:r>
              <a:rPr lang="en-US" sz="2800" dirty="0" smtClean="0">
                <a:solidFill>
                  <a:srgbClr val="FFFF00"/>
                </a:solidFill>
              </a:rPr>
              <a:t>tissue inadvertently excised with </a:t>
            </a:r>
            <a:r>
              <a:rPr lang="en-US" sz="2800" dirty="0" err="1" smtClean="0">
                <a:solidFill>
                  <a:srgbClr val="FF3399"/>
                </a:solidFill>
              </a:rPr>
              <a:t>endometrioma</a:t>
            </a:r>
            <a:r>
              <a:rPr lang="en-US" sz="2800" dirty="0" smtClean="0">
                <a:solidFill>
                  <a:srgbClr val="FFFF00"/>
                </a:solidFill>
              </a:rPr>
              <a:t> and</a:t>
            </a:r>
            <a:br>
              <a:rPr lang="en-US" sz="2800" dirty="0" smtClean="0">
                <a:solidFill>
                  <a:srgbClr val="FFFF00"/>
                </a:solidFill>
              </a:rPr>
            </a:br>
            <a:r>
              <a:rPr lang="en-US" sz="2800" dirty="0" smtClean="0">
                <a:solidFill>
                  <a:srgbClr val="FFFF00"/>
                </a:solidFill>
              </a:rPr>
              <a:t>other kinds of </a:t>
            </a:r>
            <a:r>
              <a:rPr lang="en-US" sz="2800" dirty="0" smtClean="0">
                <a:solidFill>
                  <a:srgbClr val="00FF00"/>
                </a:solidFill>
              </a:rPr>
              <a:t>benign ovarian cyst </a:t>
            </a:r>
            <a:r>
              <a:rPr lang="en-US" sz="2800" dirty="0" smtClean="0">
                <a:solidFill>
                  <a:srgbClr val="FFFF00"/>
                </a:solidFill>
              </a:rPr>
              <a:t>in patients</a:t>
            </a:r>
            <a:br>
              <a:rPr lang="en-US" sz="2800" dirty="0" smtClean="0">
                <a:solidFill>
                  <a:srgbClr val="FFFF00"/>
                </a:solidFill>
              </a:rPr>
            </a:br>
            <a:r>
              <a:rPr lang="tr-TR" sz="2800" dirty="0" smtClean="0">
                <a:solidFill>
                  <a:srgbClr val="FFFF00"/>
                </a:solidFill>
              </a:rPr>
              <a:t>undergoing </a:t>
            </a:r>
            <a:r>
              <a:rPr lang="tr-TR" sz="2800" dirty="0" smtClean="0">
                <a:solidFill>
                  <a:srgbClr val="00FFFF"/>
                </a:solidFill>
              </a:rPr>
              <a:t>laparoscopy</a:t>
            </a:r>
            <a:r>
              <a:rPr lang="tr-TR" sz="2800" dirty="0" smtClean="0">
                <a:solidFill>
                  <a:srgbClr val="FFFF00"/>
                </a:solidFill>
              </a:rPr>
              <a:t> </a:t>
            </a:r>
            <a:r>
              <a:rPr lang="tr-TR" sz="2800" i="1" dirty="0" smtClean="0">
                <a:solidFill>
                  <a:srgbClr val="FFFF00"/>
                </a:solidFill>
              </a:rPr>
              <a:t>versus</a:t>
            </a:r>
            <a:r>
              <a:rPr lang="tr-TR" sz="2800" dirty="0" smtClean="0">
                <a:solidFill>
                  <a:srgbClr val="FFFF00"/>
                </a:solidFill>
              </a:rPr>
              <a:t> </a:t>
            </a:r>
            <a:r>
              <a:rPr lang="tr-TR" sz="2800" dirty="0" smtClean="0">
                <a:solidFill>
                  <a:srgbClr val="00FFFF"/>
                </a:solidFill>
              </a:rPr>
              <a:t>laparotomy</a:t>
            </a:r>
          </a:p>
        </p:txBody>
      </p:sp>
      <p:pic>
        <p:nvPicPr>
          <p:cNvPr id="3481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857375"/>
            <a:ext cx="8229600" cy="3000375"/>
          </a:xfrm>
        </p:spPr>
      </p:pic>
      <p:sp>
        <p:nvSpPr>
          <p:cNvPr id="34820" name="3 Metin kutusu"/>
          <p:cNvSpPr txBox="1">
            <a:spLocks noChangeArrowheads="1"/>
          </p:cNvSpPr>
          <p:nvPr/>
        </p:nvSpPr>
        <p:spPr bwMode="auto">
          <a:xfrm>
            <a:off x="3357563" y="6457950"/>
            <a:ext cx="224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0" fontAlgn="base" hangingPunct="0">
              <a:spcBef>
                <a:spcPct val="0"/>
              </a:spcBef>
              <a:spcAft>
                <a:spcPct val="0"/>
              </a:spcAft>
            </a:pPr>
            <a:r>
              <a:rPr lang="tr-TR" sz="2000" smtClean="0">
                <a:solidFill>
                  <a:srgbClr val="FF0000"/>
                </a:solidFill>
              </a:rPr>
              <a:t>Saeed Alborzi, 2009</a:t>
            </a:r>
          </a:p>
        </p:txBody>
      </p:sp>
      <p:sp>
        <p:nvSpPr>
          <p:cNvPr id="34821" name="TextBox 4"/>
          <p:cNvSpPr txBox="1">
            <a:spLocks noChangeArrowheads="1"/>
          </p:cNvSpPr>
          <p:nvPr/>
        </p:nvSpPr>
        <p:spPr bwMode="auto">
          <a:xfrm>
            <a:off x="214313" y="4857750"/>
            <a:ext cx="86439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0" fontAlgn="base" hangingPunct="0">
              <a:spcBef>
                <a:spcPct val="0"/>
              </a:spcBef>
              <a:spcAft>
                <a:spcPct val="0"/>
              </a:spcAft>
            </a:pPr>
            <a:r>
              <a:rPr lang="en-US" dirty="0" smtClean="0">
                <a:solidFill>
                  <a:srgbClr val="FF0000"/>
                </a:solidFill>
              </a:rPr>
              <a:t>The surgical approach </a:t>
            </a:r>
            <a:r>
              <a:rPr lang="en-US" u="sng" dirty="0" smtClean="0">
                <a:solidFill>
                  <a:srgbClr val="FF0000"/>
                </a:solidFill>
              </a:rPr>
              <a:t>had no </a:t>
            </a:r>
            <a:r>
              <a:rPr lang="en-US" dirty="0" smtClean="0">
                <a:solidFill>
                  <a:srgbClr val="FFFFFF"/>
                </a:solidFill>
              </a:rPr>
              <a:t>statistically significant impact on conservation of ovarian reserves.</a:t>
            </a:r>
          </a:p>
          <a:p>
            <a:pPr eaLnBrk="0" fontAlgn="base" hangingPunct="0">
              <a:spcBef>
                <a:spcPct val="0"/>
              </a:spcBef>
              <a:spcAft>
                <a:spcPct val="0"/>
              </a:spcAft>
            </a:pPr>
            <a:r>
              <a:rPr lang="en-US" dirty="0" smtClean="0">
                <a:solidFill>
                  <a:srgbClr val="00FF00"/>
                </a:solidFill>
              </a:rPr>
              <a:t>The nature of the ovarian cyst </a:t>
            </a:r>
            <a:r>
              <a:rPr lang="en-US" u="sng" dirty="0" smtClean="0">
                <a:solidFill>
                  <a:srgbClr val="FFFFFF"/>
                </a:solidFill>
              </a:rPr>
              <a:t>played a greater role </a:t>
            </a:r>
            <a:r>
              <a:rPr lang="en-US" dirty="0" smtClean="0">
                <a:solidFill>
                  <a:srgbClr val="FFFFFF"/>
                </a:solidFill>
              </a:rPr>
              <a:t>in the quality and quantity of the excised ovarian tissue</a:t>
            </a:r>
            <a:endParaRPr lang="tr-TR" dirty="0" smtClean="0">
              <a:solidFill>
                <a:srgbClr val="FFFFFF"/>
              </a:solidFill>
            </a:endParaRPr>
          </a:p>
          <a:p>
            <a:pPr eaLnBrk="0" fontAlgn="base" hangingPunct="0">
              <a:spcBef>
                <a:spcPct val="0"/>
              </a:spcBef>
              <a:spcAft>
                <a:spcPct val="0"/>
              </a:spcAft>
            </a:pPr>
            <a:endParaRPr lang="en-US" dirty="0" smtClean="0">
              <a:solidFill>
                <a:srgbClr val="FFFFFF"/>
              </a:solidFill>
            </a:endParaRPr>
          </a:p>
        </p:txBody>
      </p:sp>
    </p:spTree>
    <p:extLst>
      <p:ext uri="{BB962C8B-B14F-4D97-AF65-F5344CB8AC3E}">
        <p14:creationId xmlns:p14="http://schemas.microsoft.com/office/powerpoint/2010/main" val="3708000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0" y="214313"/>
            <a:ext cx="9144000" cy="1143000"/>
          </a:xfrm>
        </p:spPr>
        <p:txBody>
          <a:bodyPr/>
          <a:lstStyle/>
          <a:p>
            <a:r>
              <a:rPr lang="en-US" sz="2800" smtClean="0">
                <a:solidFill>
                  <a:srgbClr val="FFFF00"/>
                </a:solidFill>
              </a:rPr>
              <a:t>Excision of endometriotic cyst wall may cause loss</a:t>
            </a:r>
            <a:br>
              <a:rPr lang="en-US" sz="2800" smtClean="0">
                <a:solidFill>
                  <a:srgbClr val="FFFF00"/>
                </a:solidFill>
              </a:rPr>
            </a:br>
            <a:r>
              <a:rPr lang="tr-TR" sz="2800" smtClean="0">
                <a:solidFill>
                  <a:srgbClr val="FFFF00"/>
                </a:solidFill>
              </a:rPr>
              <a:t>of functional ovarian tissue</a:t>
            </a:r>
          </a:p>
        </p:txBody>
      </p:sp>
      <p:pic>
        <p:nvPicPr>
          <p:cNvPr id="3584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357313"/>
            <a:ext cx="8229600" cy="4929187"/>
          </a:xfrm>
        </p:spPr>
      </p:pic>
      <p:sp>
        <p:nvSpPr>
          <p:cNvPr id="35844" name="4 Metin kutusu"/>
          <p:cNvSpPr txBox="1">
            <a:spLocks noChangeArrowheads="1"/>
          </p:cNvSpPr>
          <p:nvPr/>
        </p:nvSpPr>
        <p:spPr bwMode="auto">
          <a:xfrm>
            <a:off x="3357563" y="6457950"/>
            <a:ext cx="199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0" fontAlgn="base" hangingPunct="0">
              <a:spcBef>
                <a:spcPct val="0"/>
              </a:spcBef>
              <a:spcAft>
                <a:spcPct val="0"/>
              </a:spcAft>
            </a:pPr>
            <a:r>
              <a:rPr lang="tr-TR" sz="2000" smtClean="0">
                <a:solidFill>
                  <a:srgbClr val="FF0000"/>
                </a:solidFill>
                <a:latin typeface="Calibri" pitchFamily="34" charset="0"/>
              </a:rPr>
              <a:t>Umut Dilek, 2006</a:t>
            </a:r>
          </a:p>
        </p:txBody>
      </p:sp>
      <p:sp>
        <p:nvSpPr>
          <p:cNvPr id="35845" name="5 Metin kutusu"/>
          <p:cNvSpPr txBox="1">
            <a:spLocks noChangeArrowheads="1"/>
          </p:cNvSpPr>
          <p:nvPr/>
        </p:nvSpPr>
        <p:spPr bwMode="auto">
          <a:xfrm>
            <a:off x="7572375" y="2286000"/>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0" fontAlgn="base" hangingPunct="0">
              <a:spcBef>
                <a:spcPct val="0"/>
              </a:spcBef>
              <a:spcAft>
                <a:spcPct val="0"/>
              </a:spcAft>
            </a:pPr>
            <a:r>
              <a:rPr lang="tr-TR" smtClean="0">
                <a:solidFill>
                  <a:srgbClr val="FF0000"/>
                </a:solidFill>
                <a:latin typeface="Calibri" pitchFamily="34" charset="0"/>
              </a:rPr>
              <a:t>N:46</a:t>
            </a:r>
          </a:p>
        </p:txBody>
      </p:sp>
    </p:spTree>
    <p:extLst>
      <p:ext uri="{BB962C8B-B14F-4D97-AF65-F5344CB8AC3E}">
        <p14:creationId xmlns:p14="http://schemas.microsoft.com/office/powerpoint/2010/main" val="23946305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3"/>
          </p:nvPr>
        </p:nvSpPr>
        <p:spPr/>
        <p:txBody>
          <a:bodyPr/>
          <a:lstStyle/>
          <a:p>
            <a:endParaRPr lang="hr-HR"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357188"/>
            <a:ext cx="838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456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739105"/>
            <a:ext cx="6865937"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33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hr-HR" dirty="0" smtClean="0"/>
          </a:p>
          <a:p>
            <a:endParaRPr lang="hr-HR" dirty="0"/>
          </a:p>
          <a:p>
            <a:r>
              <a:rPr lang="hr-HR" b="1" dirty="0" err="1" smtClean="0">
                <a:latin typeface="Arial Black" pitchFamily="34" charset="0"/>
              </a:rPr>
              <a:t>ovarian</a:t>
            </a:r>
            <a:r>
              <a:rPr lang="hr-HR" b="1" dirty="0" smtClean="0">
                <a:latin typeface="Arial Black" pitchFamily="34" charset="0"/>
              </a:rPr>
              <a:t> </a:t>
            </a:r>
            <a:r>
              <a:rPr lang="hr-HR" b="1" dirty="0" err="1" smtClean="0">
                <a:latin typeface="Arial Black" pitchFamily="34" charset="0"/>
              </a:rPr>
              <a:t>reserve</a:t>
            </a:r>
            <a:endParaRPr lang="hr-HR" b="1" dirty="0">
              <a:latin typeface="Arial Black" pitchFamily="34" charset="0"/>
            </a:endParaRPr>
          </a:p>
        </p:txBody>
      </p:sp>
      <p:sp>
        <p:nvSpPr>
          <p:cNvPr id="4" name="Content Placeholder 3"/>
          <p:cNvSpPr>
            <a:spLocks noGrp="1"/>
          </p:cNvSpPr>
          <p:nvPr>
            <p:ph sz="quarter" idx="14"/>
          </p:nvPr>
        </p:nvSpPr>
        <p:spPr/>
        <p:txBody>
          <a:bodyPr/>
          <a:lstStyle/>
          <a:p>
            <a:endParaRPr lang="hr-HR" dirty="0" smtClean="0"/>
          </a:p>
          <a:p>
            <a:endParaRPr lang="hr-HR" dirty="0"/>
          </a:p>
          <a:p>
            <a:pPr marL="45720" indent="0">
              <a:buNone/>
            </a:pPr>
            <a:r>
              <a:rPr lang="hr-HR" dirty="0"/>
              <a:t> </a:t>
            </a:r>
            <a:r>
              <a:rPr lang="hr-HR" dirty="0" smtClean="0"/>
              <a:t> </a:t>
            </a:r>
            <a:r>
              <a:rPr lang="hr-HR" b="1" dirty="0" err="1" smtClean="0">
                <a:latin typeface="Arial Black" pitchFamily="34" charset="0"/>
              </a:rPr>
              <a:t>endometrioma</a:t>
            </a:r>
            <a:r>
              <a:rPr lang="hr-HR" b="1" dirty="0" smtClean="0">
                <a:latin typeface="Arial Black" pitchFamily="34" charset="0"/>
              </a:rPr>
              <a:t> </a:t>
            </a:r>
            <a:r>
              <a:rPr lang="hr-HR" b="1" dirty="0" err="1" smtClean="0">
                <a:latin typeface="Arial Black" pitchFamily="34" charset="0"/>
              </a:rPr>
              <a:t>surgery</a:t>
            </a:r>
            <a:endParaRPr lang="hr-HR" b="1" dirty="0">
              <a:latin typeface="Arial Black" pitchFamily="34" charset="0"/>
            </a:endParaRPr>
          </a:p>
        </p:txBody>
      </p:sp>
      <p:pic>
        <p:nvPicPr>
          <p:cNvPr id="5" name="Picture 14" descr="IMG_20110822_1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115616" y="3127300"/>
            <a:ext cx="2917825" cy="2187575"/>
          </a:xfrm>
          <a:prstGeom prst="rect">
            <a:avLst/>
          </a:prstGeom>
          <a:noFill/>
        </p:spPr>
      </p:pic>
      <p:pic>
        <p:nvPicPr>
          <p:cNvPr id="6" name="Picture 3" descr="scan0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60032" y="2888940"/>
            <a:ext cx="3240360" cy="2664296"/>
          </a:xfrm>
          <a:prstGeom prst="rect">
            <a:avLst/>
          </a:prstGeom>
          <a:noFill/>
        </p:spPr>
      </p:pic>
    </p:spTree>
    <p:extLst>
      <p:ext uri="{BB962C8B-B14F-4D97-AF65-F5344CB8AC3E}">
        <p14:creationId xmlns:p14="http://schemas.microsoft.com/office/powerpoint/2010/main" val="3364346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jaci 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80728"/>
            <a:ext cx="48958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990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p:txBody>
          <a:bodyPr/>
          <a:lstStyle/>
          <a:p>
            <a:endParaRPr lang="tr-TR" smtClean="0"/>
          </a:p>
        </p:txBody>
      </p:sp>
      <p:sp>
        <p:nvSpPr>
          <p:cNvPr id="43011" name="Content Placeholder 3"/>
          <p:cNvSpPr>
            <a:spLocks noGrp="1"/>
          </p:cNvSpPr>
          <p:nvPr>
            <p:ph idx="1"/>
          </p:nvPr>
        </p:nvSpPr>
        <p:spPr/>
        <p:txBody>
          <a:bodyPr/>
          <a:lstStyle/>
          <a:p>
            <a:endParaRPr lang="tr-TR" smtClean="0"/>
          </a:p>
        </p:txBody>
      </p:sp>
      <p:pic>
        <p:nvPicPr>
          <p:cNvPr id="430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7811460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4580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Users\Mario\Pictures\ljubicic_ana_19840326__20120209_1202091112\ljub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124744"/>
            <a:ext cx="568863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Users\Mario\Pictures\ljubicic_ana_19840326__20120209_1202091112\ljub3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556792"/>
            <a:ext cx="453650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Users\Mario\Pictures\ljubicic_ana_19840326__20120209_1202091112\ljub39.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628800"/>
            <a:ext cx="5616624" cy="417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Users\Mario\Pictures\ljubicic_ana_19840326__20120209_1202091112\ljub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268760"/>
            <a:ext cx="5544616"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075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p:cNvSpPr>
            <a:spLocks noChangeArrowheads="1"/>
          </p:cNvSpPr>
          <p:nvPr/>
        </p:nvSpPr>
        <p:spPr bwMode="auto">
          <a:xfrm>
            <a:off x="0" y="5586413"/>
            <a:ext cx="8229600" cy="914400"/>
          </a:xfrm>
          <a:prstGeom prst="rect">
            <a:avLst/>
          </a:prstGeom>
          <a:noFill/>
          <a:ln>
            <a:noFill/>
          </a:ln>
          <a:effectLst/>
          <a:extLst/>
        </p:spPr>
        <p:txBody>
          <a:bodyPr wrap="none" anchor="ctr"/>
          <a:lstStyle/>
          <a:p>
            <a:pPr eaLnBrk="0" fontAlgn="base" hangingPunct="0">
              <a:spcBef>
                <a:spcPct val="0"/>
              </a:spcBef>
              <a:spcAft>
                <a:spcPct val="0"/>
              </a:spcAft>
              <a:defRPr/>
            </a:pPr>
            <a:r>
              <a:rPr lang="tr-TR" sz="2400" b="1" dirty="0" err="1">
                <a:solidFill>
                  <a:srgbClr val="FFFFFF"/>
                </a:solidFill>
                <a:latin typeface="Tahoma" pitchFamily="34" charset="0"/>
              </a:rPr>
              <a:t>Spontaneous</a:t>
            </a:r>
            <a:r>
              <a:rPr lang="tr-TR" sz="2400" b="1" dirty="0">
                <a:solidFill>
                  <a:srgbClr val="FFFFFF"/>
                </a:solidFill>
                <a:latin typeface="Tahoma" pitchFamily="34" charset="0"/>
              </a:rPr>
              <a:t> </a:t>
            </a:r>
            <a:r>
              <a:rPr lang="tr-TR" sz="2400" b="1" dirty="0" err="1">
                <a:solidFill>
                  <a:srgbClr val="FFFFFF"/>
                </a:solidFill>
                <a:latin typeface="Tahoma" pitchFamily="34" charset="0"/>
              </a:rPr>
              <a:t>Pregnancy</a:t>
            </a:r>
            <a:r>
              <a:rPr lang="tr-TR" sz="2400" b="1" dirty="0">
                <a:solidFill>
                  <a:srgbClr val="FFFFFF"/>
                </a:solidFill>
                <a:latin typeface="Tahoma" pitchFamily="34" charset="0"/>
              </a:rPr>
              <a:t> </a:t>
            </a:r>
            <a:r>
              <a:rPr lang="tr-TR" sz="2400" b="1" dirty="0" err="1">
                <a:solidFill>
                  <a:srgbClr val="FFFFFF"/>
                </a:solidFill>
                <a:latin typeface="Tahoma" pitchFamily="34" charset="0"/>
              </a:rPr>
              <a:t>After</a:t>
            </a:r>
            <a:r>
              <a:rPr lang="tr-TR" sz="2400" b="1" dirty="0">
                <a:solidFill>
                  <a:srgbClr val="FFFFFF"/>
                </a:solidFill>
                <a:latin typeface="Tahoma" pitchFamily="34" charset="0"/>
              </a:rPr>
              <a:t> 1</a:t>
            </a:r>
            <a:r>
              <a:rPr lang="tr-TR" sz="2400" b="1" dirty="0">
                <a:solidFill>
                  <a:srgbClr val="FFFFFF"/>
                </a:solidFill>
                <a:latin typeface="Tahoma" pitchFamily="34" charset="0"/>
                <a:sym typeface="Symbol"/>
              </a:rPr>
              <a:t> </a:t>
            </a:r>
            <a:r>
              <a:rPr lang="tr-TR" sz="2400" b="1" dirty="0" err="1">
                <a:solidFill>
                  <a:srgbClr val="FFFFFF"/>
                </a:solidFill>
                <a:latin typeface="Tahoma" pitchFamily="34" charset="0"/>
              </a:rPr>
              <a:t>surgery</a:t>
            </a:r>
            <a:r>
              <a:rPr lang="tr-TR" sz="2400" b="1" dirty="0">
                <a:solidFill>
                  <a:srgbClr val="FFFFFF"/>
                </a:solidFill>
                <a:latin typeface="Tahoma" pitchFamily="34" charset="0"/>
              </a:rPr>
              <a:t>	    </a:t>
            </a:r>
            <a:r>
              <a:rPr lang="tr-TR" b="1" dirty="0">
                <a:solidFill>
                  <a:srgbClr val="FFFFFF"/>
                </a:solidFill>
                <a:latin typeface="Tahoma" pitchFamily="34" charset="0"/>
              </a:rPr>
              <a:t>236/577</a:t>
            </a:r>
            <a:r>
              <a:rPr lang="tr-TR" sz="2400" b="1" dirty="0">
                <a:solidFill>
                  <a:srgbClr val="FFFFFF"/>
                </a:solidFill>
                <a:latin typeface="Tahoma" pitchFamily="34" charset="0"/>
              </a:rPr>
              <a:t> </a:t>
            </a:r>
            <a:r>
              <a:rPr lang="tr-TR" sz="2400" b="1" dirty="0">
                <a:solidFill>
                  <a:srgbClr val="F03F1C"/>
                </a:solidFill>
                <a:effectLst>
                  <a:outerShdw blurRad="38100" dist="38100" dir="2700000" algn="tl">
                    <a:srgbClr val="C0C0C0"/>
                  </a:outerShdw>
                </a:effectLst>
                <a:latin typeface="Tahoma" pitchFamily="34" charset="0"/>
              </a:rPr>
              <a:t>(41%)</a:t>
            </a:r>
          </a:p>
          <a:p>
            <a:pPr eaLnBrk="0" fontAlgn="base" hangingPunct="0">
              <a:spcBef>
                <a:spcPct val="0"/>
              </a:spcBef>
              <a:spcAft>
                <a:spcPct val="0"/>
              </a:spcAft>
              <a:defRPr/>
            </a:pPr>
            <a:r>
              <a:rPr lang="tr-TR" sz="2400" b="1" dirty="0" err="1">
                <a:solidFill>
                  <a:srgbClr val="FFFFFF"/>
                </a:solidFill>
                <a:latin typeface="Tahoma" pitchFamily="34" charset="0"/>
              </a:rPr>
              <a:t>Spontaneous</a:t>
            </a:r>
            <a:r>
              <a:rPr lang="tr-TR" sz="2400" b="1" dirty="0">
                <a:solidFill>
                  <a:srgbClr val="FFFFFF"/>
                </a:solidFill>
                <a:latin typeface="Tahoma" pitchFamily="34" charset="0"/>
              </a:rPr>
              <a:t> </a:t>
            </a:r>
            <a:r>
              <a:rPr lang="tr-TR" sz="2400" b="1" dirty="0" err="1">
                <a:solidFill>
                  <a:srgbClr val="FFFFFF"/>
                </a:solidFill>
                <a:latin typeface="Tahoma" pitchFamily="34" charset="0"/>
              </a:rPr>
              <a:t>Pregnancy</a:t>
            </a:r>
            <a:r>
              <a:rPr lang="tr-TR" sz="2400" b="1" dirty="0">
                <a:solidFill>
                  <a:srgbClr val="FFFFFF"/>
                </a:solidFill>
                <a:latin typeface="Tahoma" pitchFamily="34" charset="0"/>
              </a:rPr>
              <a:t> </a:t>
            </a:r>
            <a:r>
              <a:rPr lang="tr-TR" sz="2400" b="1" dirty="0" err="1">
                <a:solidFill>
                  <a:srgbClr val="FFFFFF"/>
                </a:solidFill>
                <a:latin typeface="Tahoma" pitchFamily="34" charset="0"/>
              </a:rPr>
              <a:t>After</a:t>
            </a:r>
            <a:r>
              <a:rPr lang="tr-TR" sz="2400" b="1" dirty="0">
                <a:solidFill>
                  <a:srgbClr val="FFFFFF"/>
                </a:solidFill>
                <a:latin typeface="Tahoma" pitchFamily="34" charset="0"/>
              </a:rPr>
              <a:t> 2</a:t>
            </a:r>
            <a:r>
              <a:rPr lang="tr-TR" sz="2400" b="1" dirty="0">
                <a:solidFill>
                  <a:srgbClr val="FFFFFF"/>
                </a:solidFill>
                <a:latin typeface="Tahoma" pitchFamily="34" charset="0"/>
                <a:sym typeface="Symbol"/>
              </a:rPr>
              <a:t> </a:t>
            </a:r>
            <a:r>
              <a:rPr lang="tr-TR" sz="2400" b="1" dirty="0" err="1">
                <a:solidFill>
                  <a:srgbClr val="FFFFFF"/>
                </a:solidFill>
                <a:latin typeface="Tahoma" pitchFamily="34" charset="0"/>
              </a:rPr>
              <a:t>surgery</a:t>
            </a:r>
            <a:r>
              <a:rPr lang="tr-TR" sz="2400" b="1" dirty="0">
                <a:solidFill>
                  <a:srgbClr val="FFFFFF"/>
                </a:solidFill>
                <a:latin typeface="Tahoma" pitchFamily="34" charset="0"/>
              </a:rPr>
              <a:t>	    </a:t>
            </a:r>
            <a:r>
              <a:rPr lang="tr-TR" b="1" dirty="0">
                <a:solidFill>
                  <a:srgbClr val="FFFFFF"/>
                </a:solidFill>
                <a:latin typeface="Tahoma" pitchFamily="34" charset="0"/>
              </a:rPr>
              <a:t>28/124</a:t>
            </a:r>
            <a:r>
              <a:rPr lang="tr-TR" sz="2400" b="1" dirty="0">
                <a:solidFill>
                  <a:srgbClr val="FFFFFF"/>
                </a:solidFill>
                <a:latin typeface="Tahoma" pitchFamily="34" charset="0"/>
              </a:rPr>
              <a:t>  </a:t>
            </a:r>
            <a:r>
              <a:rPr lang="tr-TR" sz="2400" b="1" dirty="0">
                <a:solidFill>
                  <a:srgbClr val="F03F1C"/>
                </a:solidFill>
                <a:effectLst>
                  <a:outerShdw blurRad="38100" dist="38100" dir="2700000" algn="tl">
                    <a:srgbClr val="C0C0C0"/>
                  </a:outerShdw>
                </a:effectLst>
                <a:latin typeface="Tahoma" pitchFamily="34" charset="0"/>
              </a:rPr>
              <a:t>(23%)</a:t>
            </a:r>
            <a:endParaRPr lang="en-GB" sz="2400" b="1" dirty="0">
              <a:solidFill>
                <a:srgbClr val="F03F1C"/>
              </a:solidFill>
              <a:effectLst>
                <a:outerShdw blurRad="38100" dist="38100" dir="2700000" algn="tl">
                  <a:srgbClr val="C0C0C0"/>
                </a:outerShdw>
              </a:effectLst>
              <a:latin typeface="Tahoma" pitchFamily="34" charset="0"/>
            </a:endParaRPr>
          </a:p>
        </p:txBody>
      </p:sp>
      <p:pic>
        <p:nvPicPr>
          <p:cNvPr id="46084" name="Picture 6"/>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143000" y="1584325"/>
            <a:ext cx="6215063" cy="3825875"/>
          </a:xfrm>
        </p:spPr>
      </p:pic>
    </p:spTree>
    <p:extLst>
      <p:ext uri="{BB962C8B-B14F-4D97-AF65-F5344CB8AC3E}">
        <p14:creationId xmlns:p14="http://schemas.microsoft.com/office/powerpoint/2010/main" val="11645785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3"/>
          </p:nvPr>
        </p:nvSpPr>
        <p:spPr/>
        <p:txBody>
          <a:bodyPr/>
          <a:lstStyle/>
          <a:p>
            <a:endParaRPr lang="hr-HR"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7786688"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27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71600" y="2708920"/>
            <a:ext cx="6768752" cy="2448272"/>
          </a:xfrm>
        </p:spPr>
        <p:txBody>
          <a:bodyPr>
            <a:noAutofit/>
          </a:bodyPr>
          <a:lstStyle/>
          <a:p>
            <a:pPr marL="457200" indent="-457200">
              <a:buAutoNum type="arabicPeriod"/>
            </a:pPr>
            <a:r>
              <a:rPr lang="hr-HR" sz="2400" b="1" dirty="0" smtClean="0">
                <a:solidFill>
                  <a:srgbClr val="002060"/>
                </a:solidFill>
              </a:rPr>
              <a:t>identification of the correct plane of cleavage</a:t>
            </a:r>
          </a:p>
          <a:p>
            <a:pPr marL="457200" indent="-457200">
              <a:buAutoNum type="arabicPeriod"/>
            </a:pPr>
            <a:endParaRPr lang="hr-HR" sz="2400" b="1" dirty="0" smtClean="0">
              <a:solidFill>
                <a:srgbClr val="002060"/>
              </a:solidFill>
            </a:endParaRPr>
          </a:p>
          <a:p>
            <a:pPr marL="457200" indent="-457200">
              <a:buAutoNum type="arabicPeriod"/>
            </a:pPr>
            <a:r>
              <a:rPr lang="hr-HR" sz="2400" b="1" dirty="0" smtClean="0">
                <a:solidFill>
                  <a:srgbClr val="002060"/>
                </a:solidFill>
              </a:rPr>
              <a:t>progression of the excision in the area of the hilus</a:t>
            </a:r>
          </a:p>
          <a:p>
            <a:pPr marL="457200" indent="-457200">
              <a:buAutoNum type="arabicPeriod"/>
            </a:pPr>
            <a:endParaRPr lang="hr-HR" sz="2400" b="1" dirty="0" smtClean="0">
              <a:solidFill>
                <a:srgbClr val="002060"/>
              </a:solidFill>
            </a:endParaRPr>
          </a:p>
          <a:p>
            <a:pPr marL="457200" indent="-457200">
              <a:buAutoNum type="arabicPeriod"/>
            </a:pPr>
            <a:r>
              <a:rPr lang="hr-HR" sz="2400" b="1" dirty="0" smtClean="0">
                <a:solidFill>
                  <a:srgbClr val="002060"/>
                </a:solidFill>
              </a:rPr>
              <a:t>post excision hemosthasis</a:t>
            </a:r>
            <a:endParaRPr lang="hr-HR" sz="2400" b="1" dirty="0">
              <a:solidFill>
                <a:srgbClr val="002060"/>
              </a:solidFill>
            </a:endParaRPr>
          </a:p>
        </p:txBody>
      </p:sp>
      <p:sp>
        <p:nvSpPr>
          <p:cNvPr id="3" name="Title 2"/>
          <p:cNvSpPr>
            <a:spLocks noGrp="1"/>
          </p:cNvSpPr>
          <p:nvPr>
            <p:ph type="ctrTitle"/>
          </p:nvPr>
        </p:nvSpPr>
        <p:spPr>
          <a:xfrm>
            <a:off x="395536" y="116632"/>
            <a:ext cx="7175351" cy="1793167"/>
          </a:xfrm>
        </p:spPr>
        <p:txBody>
          <a:bodyPr/>
          <a:lstStyle/>
          <a:p>
            <a:r>
              <a:rPr lang="hr-HR" sz="3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rPr>
              <a:t>Correct surgical techique of the cyst excision procedure</a:t>
            </a:r>
            <a:endParaRPr lang="hr-HR" sz="3600" dirty="0">
              <a:solidFill>
                <a:srgbClr val="0070C0"/>
              </a:solidFill>
              <a:effectLst>
                <a:outerShdw blurRad="38100" dist="38100" dir="2700000" algn="tl">
                  <a:srgbClr val="000000">
                    <a:alpha val="43137"/>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9" y="908720"/>
            <a:ext cx="8496944" cy="3921616"/>
          </a:xfrm>
        </p:spPr>
        <p:txBody>
          <a:bodyPr>
            <a:normAutofit/>
          </a:bodyPr>
          <a:lstStyle/>
          <a:p>
            <a:r>
              <a:rPr lang="hr-HR" sz="3200" b="1" dirty="0" err="1" smtClean="0">
                <a:effectLst>
                  <a:outerShdw blurRad="38100" dist="38100" dir="2700000" algn="tl">
                    <a:srgbClr val="000000">
                      <a:alpha val="43137"/>
                    </a:srgbClr>
                  </a:outerShdw>
                </a:effectLst>
                <a:latin typeface="Britannic Bold" pitchFamily="34" charset="0"/>
              </a:rPr>
              <a:t>Ovarian</a:t>
            </a:r>
            <a:r>
              <a:rPr lang="hr-HR" sz="3200" b="1" dirty="0" smtClean="0">
                <a:effectLst>
                  <a:outerShdw blurRad="38100" dist="38100" dir="2700000" algn="tl">
                    <a:srgbClr val="000000">
                      <a:alpha val="43137"/>
                    </a:srgbClr>
                  </a:outerShdw>
                </a:effectLst>
                <a:latin typeface="Britannic Bold" pitchFamily="34" charset="0"/>
              </a:rPr>
              <a:t> </a:t>
            </a:r>
            <a:r>
              <a:rPr lang="hr-HR" sz="3200" b="1" dirty="0" err="1">
                <a:effectLst>
                  <a:outerShdw blurRad="38100" dist="38100" dir="2700000" algn="tl">
                    <a:srgbClr val="000000">
                      <a:alpha val="43137"/>
                    </a:srgbClr>
                  </a:outerShdw>
                </a:effectLst>
                <a:latin typeface="Britannic Bold" pitchFamily="34" charset="0"/>
              </a:rPr>
              <a:t>reserve</a:t>
            </a:r>
            <a:endParaRPr lang="hr-HR" sz="3200" b="1" dirty="0">
              <a:effectLst>
                <a:outerShdw blurRad="38100" dist="38100" dir="2700000" algn="tl">
                  <a:srgbClr val="000000">
                    <a:alpha val="43137"/>
                  </a:srgbClr>
                </a:outerShdw>
              </a:effectLst>
              <a:latin typeface="Britannic Bold" pitchFamily="34" charset="0"/>
            </a:endParaRPr>
          </a:p>
          <a:p>
            <a:endParaRPr lang="hr-HR" dirty="0" smtClean="0">
              <a:latin typeface="Britannic Bold" pitchFamily="34" charset="0"/>
            </a:endParaRPr>
          </a:p>
          <a:p>
            <a:endParaRPr lang="hr-HR" sz="2800" b="1" dirty="0" smtClean="0">
              <a:latin typeface="Britannic Bold" pitchFamily="34" charset="0"/>
            </a:endParaRPr>
          </a:p>
          <a:p>
            <a:endParaRPr lang="hr-HR" sz="2800" b="1" dirty="0" smtClean="0">
              <a:latin typeface="Britannic Bold" pitchFamily="34" charset="0"/>
            </a:endParaRPr>
          </a:p>
          <a:p>
            <a:r>
              <a:rPr lang="hr-HR" sz="2800" b="1" dirty="0" smtClean="0">
                <a:effectLst>
                  <a:outerShdw blurRad="38100" dist="38100" dir="2700000" algn="tl">
                    <a:srgbClr val="000000">
                      <a:alpha val="43137"/>
                    </a:srgbClr>
                  </a:outerShdw>
                </a:effectLst>
                <a:latin typeface="Britannic Bold" pitchFamily="34" charset="0"/>
              </a:rPr>
              <a:t>     </a:t>
            </a:r>
            <a:r>
              <a:rPr lang="hr-HR" sz="2800" dirty="0" err="1" smtClean="0">
                <a:latin typeface="Britannic Bold" pitchFamily="34" charset="0"/>
              </a:rPr>
              <a:t>postponed</a:t>
            </a:r>
            <a:r>
              <a:rPr lang="hr-HR" sz="2800" dirty="0" smtClean="0">
                <a:latin typeface="Britannic Bold" pitchFamily="34" charset="0"/>
              </a:rPr>
              <a:t> </a:t>
            </a:r>
            <a:r>
              <a:rPr lang="hr-HR" sz="2800" dirty="0" err="1" smtClean="0">
                <a:latin typeface="Britannic Bold" pitchFamily="34" charset="0"/>
              </a:rPr>
              <a:t>childbearing</a:t>
            </a:r>
            <a:r>
              <a:rPr lang="hr-HR" sz="2800" dirty="0" smtClean="0">
                <a:latin typeface="Britannic Bold" pitchFamily="34" charset="0"/>
              </a:rPr>
              <a:t> (&gt; 35)</a:t>
            </a:r>
          </a:p>
          <a:p>
            <a:endParaRPr lang="hr-HR" sz="2800" dirty="0" smtClean="0">
              <a:latin typeface="Britannic Bold" pitchFamily="34" charset="0"/>
            </a:endParaRPr>
          </a:p>
          <a:p>
            <a:r>
              <a:rPr lang="hr-HR" sz="2800" dirty="0" smtClean="0">
                <a:latin typeface="Britannic Bold" pitchFamily="34" charset="0"/>
              </a:rPr>
              <a:t>     ART (</a:t>
            </a:r>
            <a:r>
              <a:rPr lang="hr-HR" sz="2800" dirty="0" err="1" smtClean="0">
                <a:latin typeface="Britannic Bold" pitchFamily="34" charset="0"/>
              </a:rPr>
              <a:t>assisted</a:t>
            </a:r>
            <a:r>
              <a:rPr lang="hr-HR" sz="2800" dirty="0" smtClean="0">
                <a:latin typeface="Britannic Bold" pitchFamily="34" charset="0"/>
              </a:rPr>
              <a:t> </a:t>
            </a:r>
            <a:r>
              <a:rPr lang="hr-HR" sz="2800" dirty="0" err="1" smtClean="0">
                <a:latin typeface="Britannic Bold" pitchFamily="34" charset="0"/>
              </a:rPr>
              <a:t>reproductive</a:t>
            </a:r>
            <a:r>
              <a:rPr lang="hr-HR" sz="2800" dirty="0">
                <a:latin typeface="Britannic Bold" pitchFamily="34" charset="0"/>
              </a:rPr>
              <a:t> </a:t>
            </a:r>
            <a:r>
              <a:rPr lang="hr-HR" sz="2800" dirty="0" err="1" smtClean="0">
                <a:latin typeface="Britannic Bold" pitchFamily="34" charset="0"/>
              </a:rPr>
              <a:t>technology</a:t>
            </a:r>
            <a:r>
              <a:rPr lang="hr-HR" sz="2800" dirty="0" smtClean="0">
                <a:latin typeface="Britannic Bold" pitchFamily="34" charset="0"/>
              </a:rPr>
              <a:t>)</a:t>
            </a:r>
          </a:p>
          <a:p>
            <a:endParaRPr lang="hr-HR" dirty="0">
              <a:latin typeface="Britannic Bold" pitchFamily="34" charset="0"/>
            </a:endParaRPr>
          </a:p>
        </p:txBody>
      </p:sp>
      <p:pic>
        <p:nvPicPr>
          <p:cNvPr id="4" name="Picture 14" descr="IMG_20110822_1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308304" y="188640"/>
            <a:ext cx="1512169" cy="1237803"/>
          </a:xfrm>
          <a:prstGeom prst="rect">
            <a:avLst/>
          </a:prstGeom>
          <a:noFill/>
        </p:spPr>
      </p:pic>
    </p:spTree>
    <p:extLst>
      <p:ext uri="{BB962C8B-B14F-4D97-AF65-F5344CB8AC3E}">
        <p14:creationId xmlns:p14="http://schemas.microsoft.com/office/powerpoint/2010/main" val="1325120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1560" y="620688"/>
            <a:ext cx="4608512" cy="753264"/>
          </a:xfrm>
        </p:spPr>
        <p:txBody>
          <a:bodyPr/>
          <a:lstStyle/>
          <a:p>
            <a:r>
              <a:rPr lang="hr-HR" dirty="0" err="1" smtClean="0">
                <a:solidFill>
                  <a:srgbClr val="0070C0"/>
                </a:solidFill>
                <a:effectLst>
                  <a:outerShdw blurRad="38100" dist="38100" dir="2700000" algn="tl">
                    <a:srgbClr val="000000">
                      <a:alpha val="43137"/>
                    </a:srgbClr>
                  </a:outerShdw>
                </a:effectLst>
                <a:latin typeface="Britannic Bold" pitchFamily="34" charset="0"/>
              </a:rPr>
              <a:t>Lpsc</a:t>
            </a:r>
            <a:r>
              <a:rPr lang="hr-HR" dirty="0" smtClean="0">
                <a:solidFill>
                  <a:srgbClr val="0070C0"/>
                </a:solidFill>
                <a:effectLst>
                  <a:outerShdw blurRad="38100" dist="38100" dir="2700000" algn="tl">
                    <a:srgbClr val="000000">
                      <a:alpha val="43137"/>
                    </a:srgbClr>
                  </a:outerShdw>
                </a:effectLst>
                <a:latin typeface="Britannic Bold" pitchFamily="34" charset="0"/>
              </a:rPr>
              <a:t> </a:t>
            </a:r>
            <a:r>
              <a:rPr lang="hr-HR" dirty="0" err="1" smtClean="0">
                <a:solidFill>
                  <a:srgbClr val="0070C0"/>
                </a:solidFill>
                <a:effectLst>
                  <a:outerShdw blurRad="38100" dist="38100" dir="2700000" algn="tl">
                    <a:srgbClr val="000000">
                      <a:alpha val="43137"/>
                    </a:srgbClr>
                  </a:outerShdw>
                </a:effectLst>
                <a:latin typeface="Britannic Bold" pitchFamily="34" charset="0"/>
              </a:rPr>
              <a:t>Stripping</a:t>
            </a:r>
            <a:r>
              <a:rPr lang="hr-HR" dirty="0" smtClean="0">
                <a:solidFill>
                  <a:srgbClr val="0070C0"/>
                </a:solidFill>
                <a:effectLst>
                  <a:outerShdw blurRad="38100" dist="38100" dir="2700000" algn="tl">
                    <a:srgbClr val="000000">
                      <a:alpha val="43137"/>
                    </a:srgbClr>
                  </a:outerShdw>
                </a:effectLst>
                <a:latin typeface="Britannic Bold" pitchFamily="34" charset="0"/>
              </a:rPr>
              <a:t>       </a:t>
            </a:r>
            <a:r>
              <a:rPr lang="hr-HR" dirty="0" err="1" smtClean="0">
                <a:solidFill>
                  <a:schemeClr val="tx1"/>
                </a:solidFill>
                <a:latin typeface="Britannic Bold" pitchFamily="34" charset="0"/>
              </a:rPr>
              <a:t>vrs</a:t>
            </a:r>
            <a:r>
              <a:rPr lang="hr-HR" dirty="0" smtClean="0">
                <a:solidFill>
                  <a:schemeClr val="tx1"/>
                </a:solidFill>
                <a:latin typeface="Britannic Bold" pitchFamily="34" charset="0"/>
              </a:rPr>
              <a:t> </a:t>
            </a:r>
            <a:r>
              <a:rPr lang="hr-HR" dirty="0" smtClean="0">
                <a:solidFill>
                  <a:srgbClr val="0070C0"/>
                </a:solidFill>
                <a:latin typeface="Britannic Bold" pitchFamily="34" charset="0"/>
              </a:rPr>
              <a:t>          </a:t>
            </a:r>
            <a:endParaRPr lang="hr-HR" dirty="0">
              <a:solidFill>
                <a:srgbClr val="0070C0"/>
              </a:solidFill>
              <a:latin typeface="Britannic Bold" pitchFamily="34" charset="0"/>
            </a:endParaRPr>
          </a:p>
        </p:txBody>
      </p:sp>
      <p:sp>
        <p:nvSpPr>
          <p:cNvPr id="4" name="Text Placeholder 3"/>
          <p:cNvSpPr>
            <a:spLocks noGrp="1"/>
          </p:cNvSpPr>
          <p:nvPr>
            <p:ph type="body" sz="quarter" idx="3"/>
          </p:nvPr>
        </p:nvSpPr>
        <p:spPr>
          <a:xfrm>
            <a:off x="4788024" y="764704"/>
            <a:ext cx="3346704" cy="639762"/>
          </a:xfrm>
        </p:spPr>
        <p:txBody>
          <a:bodyPr/>
          <a:lstStyle/>
          <a:p>
            <a:r>
              <a:rPr lang="hr-HR" dirty="0" err="1" smtClean="0">
                <a:solidFill>
                  <a:srgbClr val="FF0000"/>
                </a:solidFill>
                <a:effectLst>
                  <a:outerShdw blurRad="38100" dist="38100" dir="2700000" algn="tl">
                    <a:srgbClr val="000000">
                      <a:alpha val="43137"/>
                    </a:srgbClr>
                  </a:outerShdw>
                </a:effectLst>
                <a:latin typeface="Britannic Bold" pitchFamily="34" charset="0"/>
              </a:rPr>
              <a:t>Three</a:t>
            </a:r>
            <a:r>
              <a:rPr lang="hr-HR" dirty="0" smtClean="0">
                <a:solidFill>
                  <a:srgbClr val="FF0000"/>
                </a:solidFill>
                <a:effectLst>
                  <a:outerShdw blurRad="38100" dist="38100" dir="2700000" algn="tl">
                    <a:srgbClr val="000000">
                      <a:alpha val="43137"/>
                    </a:srgbClr>
                  </a:outerShdw>
                </a:effectLst>
                <a:latin typeface="Britannic Bold" pitchFamily="34" charset="0"/>
              </a:rPr>
              <a:t>-</a:t>
            </a:r>
            <a:r>
              <a:rPr lang="hr-HR" dirty="0" err="1" smtClean="0">
                <a:solidFill>
                  <a:srgbClr val="FF0000"/>
                </a:solidFill>
                <a:effectLst>
                  <a:outerShdw blurRad="38100" dist="38100" dir="2700000" algn="tl">
                    <a:srgbClr val="000000">
                      <a:alpha val="43137"/>
                    </a:srgbClr>
                  </a:outerShdw>
                </a:effectLst>
                <a:latin typeface="Britannic Bold" pitchFamily="34" charset="0"/>
              </a:rPr>
              <a:t>step</a:t>
            </a:r>
            <a:r>
              <a:rPr lang="hr-HR" dirty="0" smtClean="0">
                <a:solidFill>
                  <a:srgbClr val="FF0000"/>
                </a:solidFill>
                <a:effectLst>
                  <a:outerShdw blurRad="38100" dist="38100" dir="2700000" algn="tl">
                    <a:srgbClr val="000000">
                      <a:alpha val="43137"/>
                    </a:srgbClr>
                  </a:outerShdw>
                </a:effectLst>
                <a:latin typeface="Britannic Bold" pitchFamily="34" charset="0"/>
              </a:rPr>
              <a:t> </a:t>
            </a:r>
            <a:r>
              <a:rPr lang="hr-HR" dirty="0" err="1" smtClean="0">
                <a:solidFill>
                  <a:srgbClr val="FF0000"/>
                </a:solidFill>
                <a:effectLst>
                  <a:outerShdw blurRad="38100" dist="38100" dir="2700000" algn="tl">
                    <a:srgbClr val="000000">
                      <a:alpha val="43137"/>
                    </a:srgbClr>
                  </a:outerShdw>
                </a:effectLst>
                <a:latin typeface="Britannic Bold" pitchFamily="34" charset="0"/>
              </a:rPr>
              <a:t>approach</a:t>
            </a:r>
            <a:endParaRPr lang="hr-HR" dirty="0">
              <a:solidFill>
                <a:srgbClr val="FF0000"/>
              </a:solidFill>
              <a:effectLst>
                <a:outerShdw blurRad="38100" dist="38100" dir="2700000" algn="tl">
                  <a:srgbClr val="000000">
                    <a:alpha val="43137"/>
                  </a:srgbClr>
                </a:outerShdw>
              </a:effectLst>
              <a:latin typeface="Britannic Bold" pitchFamily="34" charset="0"/>
            </a:endParaRPr>
          </a:p>
        </p:txBody>
      </p:sp>
      <p:sp>
        <p:nvSpPr>
          <p:cNvPr id="5" name="Content Placeholder 4"/>
          <p:cNvSpPr>
            <a:spLocks noGrp="1"/>
          </p:cNvSpPr>
          <p:nvPr>
            <p:ph sz="quarter" idx="4"/>
          </p:nvPr>
        </p:nvSpPr>
        <p:spPr/>
        <p:txBody>
          <a:bodyPr/>
          <a:lstStyle/>
          <a:p>
            <a:endParaRPr lang="hr-HR" dirty="0" smtClean="0">
              <a:latin typeface="Britannic Bold" pitchFamily="34" charset="0"/>
            </a:endParaRPr>
          </a:p>
          <a:p>
            <a:endParaRPr lang="hr-HR" dirty="0">
              <a:latin typeface="Britannic Bold" pitchFamily="34" charset="0"/>
            </a:endParaRPr>
          </a:p>
          <a:p>
            <a:r>
              <a:rPr lang="hr-HR" dirty="0" smtClean="0">
                <a:latin typeface="Britannic Bold" pitchFamily="34" charset="0"/>
              </a:rPr>
              <a:t>1. LPSC DRAINAGE</a:t>
            </a:r>
          </a:p>
          <a:p>
            <a:r>
              <a:rPr lang="hr-HR" dirty="0" smtClean="0">
                <a:latin typeface="Britannic Bold" pitchFamily="34" charset="0"/>
              </a:rPr>
              <a:t>2. </a:t>
            </a:r>
            <a:r>
              <a:rPr lang="hr-HR" dirty="0" err="1" smtClean="0">
                <a:latin typeface="Britannic Bold" pitchFamily="34" charset="0"/>
              </a:rPr>
              <a:t>GnRH</a:t>
            </a:r>
            <a:r>
              <a:rPr lang="hr-HR" dirty="0" smtClean="0">
                <a:latin typeface="Britannic Bold" pitchFamily="34" charset="0"/>
              </a:rPr>
              <a:t> </a:t>
            </a:r>
            <a:r>
              <a:rPr lang="hr-HR" dirty="0" err="1" smtClean="0">
                <a:latin typeface="Britannic Bold" pitchFamily="34" charset="0"/>
              </a:rPr>
              <a:t>analogues</a:t>
            </a:r>
            <a:r>
              <a:rPr lang="hr-HR" dirty="0" smtClean="0">
                <a:latin typeface="Britannic Bold" pitchFamily="34" charset="0"/>
              </a:rPr>
              <a:t> 3 </a:t>
            </a:r>
            <a:r>
              <a:rPr lang="hr-HR" dirty="0" err="1" smtClean="0">
                <a:latin typeface="Britannic Bold" pitchFamily="34" charset="0"/>
              </a:rPr>
              <a:t>months</a:t>
            </a:r>
            <a:endParaRPr lang="hr-HR" dirty="0" smtClean="0">
              <a:latin typeface="Britannic Bold" pitchFamily="34" charset="0"/>
            </a:endParaRPr>
          </a:p>
          <a:p>
            <a:r>
              <a:rPr lang="hr-HR" dirty="0" smtClean="0">
                <a:latin typeface="Britannic Bold" pitchFamily="34" charset="0"/>
              </a:rPr>
              <a:t>3. LPSC laser </a:t>
            </a:r>
            <a:r>
              <a:rPr lang="hr-HR" dirty="0" err="1" smtClean="0">
                <a:latin typeface="Britannic Bold" pitchFamily="34" charset="0"/>
              </a:rPr>
              <a:t>vaporization</a:t>
            </a:r>
            <a:endParaRPr lang="hr-HR" dirty="0">
              <a:latin typeface="Britannic Bold" pitchFamily="34" charset="0"/>
            </a:endParaRPr>
          </a:p>
        </p:txBody>
      </p:sp>
      <p:sp>
        <p:nvSpPr>
          <p:cNvPr id="6" name="Title 5"/>
          <p:cNvSpPr>
            <a:spLocks noGrp="1"/>
          </p:cNvSpPr>
          <p:nvPr>
            <p:ph type="title"/>
          </p:nvPr>
        </p:nvSpPr>
        <p:spPr>
          <a:xfrm>
            <a:off x="971600" y="4221088"/>
            <a:ext cx="6512511" cy="1143000"/>
          </a:xfrm>
        </p:spPr>
        <p:txBody>
          <a:bodyPr/>
          <a:lstStyle/>
          <a:p>
            <a:r>
              <a:rPr lang="hr-HR" sz="3200" dirty="0" smtClean="0">
                <a:solidFill>
                  <a:srgbClr val="002060"/>
                </a:solidFill>
                <a:latin typeface="Britannic Bold" pitchFamily="34" charset="0"/>
              </a:rPr>
              <a:t>AMH LEVEL </a:t>
            </a:r>
            <a:r>
              <a:rPr lang="hr-HR" sz="3200" dirty="0" smtClean="0">
                <a:solidFill>
                  <a:srgbClr val="00B0F0"/>
                </a:solidFill>
                <a:latin typeface="Britannic Bold" pitchFamily="34" charset="0"/>
              </a:rPr>
              <a:t>DID NOT DECREASE  IN THREE-STEP APPROACH</a:t>
            </a:r>
            <a:br>
              <a:rPr lang="hr-HR" sz="3200" dirty="0" smtClean="0">
                <a:solidFill>
                  <a:srgbClr val="00B0F0"/>
                </a:solidFill>
                <a:latin typeface="Britannic Bold" pitchFamily="34" charset="0"/>
              </a:rPr>
            </a:br>
            <a:r>
              <a:rPr lang="hr-HR" sz="3200" dirty="0" smtClean="0">
                <a:solidFill>
                  <a:srgbClr val="00B0F0"/>
                </a:solidFill>
                <a:latin typeface="Britannic Bold" pitchFamily="34" charset="0"/>
              </a:rPr>
              <a:t>(10 PATIENTS !!)		</a:t>
            </a:r>
            <a:br>
              <a:rPr lang="hr-HR" sz="3200" dirty="0" smtClean="0">
                <a:solidFill>
                  <a:srgbClr val="00B0F0"/>
                </a:solidFill>
                <a:latin typeface="Britannic Bold" pitchFamily="34" charset="0"/>
              </a:rPr>
            </a:br>
            <a:r>
              <a:rPr lang="hr-HR" sz="2000" dirty="0" err="1" smtClean="0">
                <a:solidFill>
                  <a:srgbClr val="002060"/>
                </a:solidFill>
                <a:latin typeface="Britannic Bold" pitchFamily="34" charset="0"/>
              </a:rPr>
              <a:t>Tsolakidids</a:t>
            </a:r>
            <a:r>
              <a:rPr lang="hr-HR" sz="2000" dirty="0" smtClean="0">
                <a:solidFill>
                  <a:srgbClr val="002060"/>
                </a:solidFill>
                <a:latin typeface="Britannic Bold" pitchFamily="34" charset="0"/>
              </a:rPr>
              <a:t> D et al: </a:t>
            </a:r>
            <a:r>
              <a:rPr lang="hr-HR" sz="2000" dirty="0" err="1" smtClean="0">
                <a:solidFill>
                  <a:srgbClr val="002060"/>
                </a:solidFill>
                <a:latin typeface="Britannic Bold" pitchFamily="34" charset="0"/>
              </a:rPr>
              <a:t>Fertil</a:t>
            </a:r>
            <a:r>
              <a:rPr lang="hr-HR" sz="2000" dirty="0" smtClean="0">
                <a:solidFill>
                  <a:srgbClr val="002060"/>
                </a:solidFill>
                <a:latin typeface="Britannic Bold" pitchFamily="34" charset="0"/>
              </a:rPr>
              <a:t> </a:t>
            </a:r>
            <a:r>
              <a:rPr lang="hr-HR" sz="2000" dirty="0" err="1" smtClean="0">
                <a:solidFill>
                  <a:srgbClr val="002060"/>
                </a:solidFill>
                <a:latin typeface="Britannic Bold" pitchFamily="34" charset="0"/>
              </a:rPr>
              <a:t>Steril</a:t>
            </a:r>
            <a:r>
              <a:rPr lang="hr-HR" sz="2000" dirty="0" smtClean="0">
                <a:solidFill>
                  <a:srgbClr val="002060"/>
                </a:solidFill>
                <a:latin typeface="Britannic Bold" pitchFamily="34" charset="0"/>
              </a:rPr>
              <a:t> 2010; 94:71-7.</a:t>
            </a:r>
            <a:endParaRPr lang="hr-HR" sz="2000" dirty="0">
              <a:solidFill>
                <a:srgbClr val="002060"/>
              </a:solidFill>
              <a:latin typeface="Britannic Bold" pitchFamily="34" charset="0"/>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25081" y="1400175"/>
            <a:ext cx="30092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881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584" y="5157192"/>
            <a:ext cx="6512511" cy="1143000"/>
          </a:xfrm>
        </p:spPr>
        <p:txBody>
          <a:bodyPr/>
          <a:lstStyle/>
          <a:p>
            <a:r>
              <a:rPr lang="hr-HR" sz="2000" dirty="0" err="1" smtClean="0">
                <a:solidFill>
                  <a:schemeClr val="tx1"/>
                </a:solidFill>
                <a:latin typeface="Britannic Bold" pitchFamily="34" charset="0"/>
              </a:rPr>
              <a:t>Donnez</a:t>
            </a:r>
            <a:r>
              <a:rPr lang="hr-HR" sz="2000" dirty="0" smtClean="0">
                <a:solidFill>
                  <a:schemeClr val="tx1"/>
                </a:solidFill>
                <a:latin typeface="Britannic Bold" pitchFamily="34" charset="0"/>
              </a:rPr>
              <a:t> J et al. </a:t>
            </a:r>
            <a:r>
              <a:rPr lang="hr-HR" sz="2000" dirty="0" err="1" smtClean="0">
                <a:solidFill>
                  <a:schemeClr val="tx1"/>
                </a:solidFill>
                <a:latin typeface="Britannic Bold" pitchFamily="34" charset="0"/>
              </a:rPr>
              <a:t>Fertil</a:t>
            </a:r>
            <a:r>
              <a:rPr lang="hr-HR" sz="2000" dirty="0" smtClean="0">
                <a:solidFill>
                  <a:schemeClr val="tx1"/>
                </a:solidFill>
                <a:latin typeface="Britannic Bold" pitchFamily="34" charset="0"/>
              </a:rPr>
              <a:t> </a:t>
            </a:r>
            <a:r>
              <a:rPr lang="hr-HR" sz="2000" dirty="0" err="1" smtClean="0">
                <a:solidFill>
                  <a:schemeClr val="tx1"/>
                </a:solidFill>
                <a:latin typeface="Britannic Bold" pitchFamily="34" charset="0"/>
              </a:rPr>
              <a:t>Steril</a:t>
            </a:r>
            <a:r>
              <a:rPr lang="hr-HR" sz="2000" dirty="0" smtClean="0">
                <a:solidFill>
                  <a:schemeClr val="tx1"/>
                </a:solidFill>
                <a:latin typeface="Britannic Bold" pitchFamily="34" charset="0"/>
              </a:rPr>
              <a:t> 2010.94:28-32</a:t>
            </a:r>
            <a:endParaRPr lang="hr-HR" sz="2000" dirty="0">
              <a:solidFill>
                <a:schemeClr val="tx1"/>
              </a:solidFill>
              <a:latin typeface="Britannic Bold" pitchFamily="34" charset="0"/>
            </a:endParaRPr>
          </a:p>
        </p:txBody>
      </p:sp>
      <p:sp>
        <p:nvSpPr>
          <p:cNvPr id="7" name="Content Placeholder 4"/>
          <p:cNvSpPr>
            <a:spLocks noGrp="1"/>
          </p:cNvSpPr>
          <p:nvPr>
            <p:ph sz="half" idx="2"/>
          </p:nvPr>
        </p:nvSpPr>
        <p:spPr/>
        <p:txBody>
          <a:bodyPr/>
          <a:lstStyle/>
          <a:p>
            <a:r>
              <a:rPr lang="hr-HR" sz="4400" u="sng" dirty="0" err="1">
                <a:solidFill>
                  <a:srgbClr val="7030A0"/>
                </a:solidFill>
                <a:effectLst>
                  <a:outerShdw blurRad="38100" dist="38100" dir="2700000" algn="tl">
                    <a:srgbClr val="000000">
                      <a:alpha val="43137"/>
                    </a:srgbClr>
                  </a:outerShdw>
                </a:effectLst>
                <a:latin typeface="Britannic Bold" pitchFamily="34" charset="0"/>
              </a:rPr>
              <a:t>Donnez</a:t>
            </a:r>
            <a:r>
              <a:rPr lang="hr-HR" sz="4400" u="sng" dirty="0">
                <a:solidFill>
                  <a:srgbClr val="7030A0"/>
                </a:solidFill>
                <a:effectLst>
                  <a:outerShdw blurRad="38100" dist="38100" dir="2700000" algn="tl">
                    <a:srgbClr val="000000">
                      <a:alpha val="43137"/>
                    </a:srgbClr>
                  </a:outerShdw>
                </a:effectLst>
                <a:latin typeface="Britannic Bold" pitchFamily="34" charset="0"/>
              </a:rPr>
              <a:t> </a:t>
            </a:r>
            <a:r>
              <a:rPr lang="hr-HR" sz="4400" u="sng" dirty="0" err="1">
                <a:solidFill>
                  <a:srgbClr val="7030A0"/>
                </a:solidFill>
                <a:effectLst>
                  <a:outerShdw blurRad="38100" dist="38100" dir="2700000" algn="tl">
                    <a:srgbClr val="000000">
                      <a:alpha val="43137"/>
                    </a:srgbClr>
                  </a:outerShdw>
                </a:effectLst>
                <a:latin typeface="Britannic Bold" pitchFamily="34" charset="0"/>
              </a:rPr>
              <a:t>mixed</a:t>
            </a:r>
            <a:r>
              <a:rPr lang="hr-HR" sz="4400" u="sng" dirty="0">
                <a:solidFill>
                  <a:srgbClr val="7030A0"/>
                </a:solidFill>
                <a:effectLst>
                  <a:outerShdw blurRad="38100" dist="38100" dir="2700000" algn="tl">
                    <a:srgbClr val="000000">
                      <a:alpha val="43137"/>
                    </a:srgbClr>
                  </a:outerShdw>
                </a:effectLst>
                <a:latin typeface="Britannic Bold" pitchFamily="34" charset="0"/>
              </a:rPr>
              <a:t> </a:t>
            </a:r>
            <a:r>
              <a:rPr lang="hr-HR" sz="4400" u="sng" dirty="0" err="1">
                <a:solidFill>
                  <a:srgbClr val="7030A0"/>
                </a:solidFill>
                <a:effectLst>
                  <a:outerShdw blurRad="38100" dist="38100" dir="2700000" algn="tl">
                    <a:srgbClr val="000000">
                      <a:alpha val="43137"/>
                    </a:srgbClr>
                  </a:outerShdw>
                </a:effectLst>
                <a:latin typeface="Britannic Bold" pitchFamily="34" charset="0"/>
              </a:rPr>
              <a:t>technique</a:t>
            </a:r>
            <a:endParaRPr lang="hr-HR" sz="4400" u="sng" dirty="0">
              <a:solidFill>
                <a:srgbClr val="7030A0"/>
              </a:solidFill>
              <a:effectLst>
                <a:outerShdw blurRad="38100" dist="38100" dir="2700000" algn="tl">
                  <a:srgbClr val="000000">
                    <a:alpha val="43137"/>
                  </a:srgbClr>
                </a:outerShdw>
              </a:effectLst>
              <a:latin typeface="Britannic Bold" pitchFamily="34" charset="0"/>
            </a:endParaRPr>
          </a:p>
          <a:p>
            <a:endParaRPr lang="hr-HR" dirty="0"/>
          </a:p>
        </p:txBody>
      </p:sp>
      <p:pic>
        <p:nvPicPr>
          <p:cNvPr id="3074"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916832"/>
            <a:ext cx="325315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604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47664" y="5013176"/>
            <a:ext cx="3346704" cy="639762"/>
          </a:xfrm>
        </p:spPr>
        <p:txBody>
          <a:bodyPr/>
          <a:lstStyle/>
          <a:p>
            <a:r>
              <a:rPr lang="hr-HR" dirty="0" smtClean="0"/>
              <a:t>.</a:t>
            </a:r>
            <a:endParaRPr lang="hr-HR" dirty="0"/>
          </a:p>
          <a:p>
            <a:endParaRPr lang="hr-HR" dirty="0"/>
          </a:p>
        </p:txBody>
      </p:sp>
      <p:sp>
        <p:nvSpPr>
          <p:cNvPr id="3" name="Content Placeholder 2"/>
          <p:cNvSpPr>
            <a:spLocks noGrp="1"/>
          </p:cNvSpPr>
          <p:nvPr>
            <p:ph sz="half" idx="2"/>
          </p:nvPr>
        </p:nvSpPr>
        <p:spPr>
          <a:xfrm>
            <a:off x="467544" y="1196752"/>
            <a:ext cx="4824536" cy="2088232"/>
          </a:xfrm>
        </p:spPr>
        <p:txBody>
          <a:bodyPr>
            <a:normAutofit/>
          </a:bodyPr>
          <a:lstStyle/>
          <a:p>
            <a:r>
              <a:rPr lang="hr-HR" b="1" dirty="0" smtClean="0">
                <a:solidFill>
                  <a:srgbClr val="FF0000"/>
                </a:solidFill>
                <a:effectLst>
                  <a:outerShdw blurRad="38100" dist="38100" dir="2700000" algn="tl">
                    <a:srgbClr val="000000">
                      <a:alpha val="43137"/>
                    </a:srgbClr>
                  </a:outerShdw>
                </a:effectLst>
              </a:rPr>
              <a:t>Somigliana E et al. </a:t>
            </a:r>
            <a:r>
              <a:rPr lang="hr-HR" b="1" dirty="0" smtClean="0">
                <a:solidFill>
                  <a:srgbClr val="0070C0"/>
                </a:solidFill>
                <a:effectLst>
                  <a:outerShdw blurRad="38100" dist="38100" dir="2700000" algn="tl">
                    <a:srgbClr val="000000">
                      <a:alpha val="43137"/>
                    </a:srgbClr>
                  </a:outerShdw>
                </a:effectLst>
              </a:rPr>
              <a:t>Does laparoscopic removal of nonendometriotic benign ovarian cysts affect ovarian reserve</a:t>
            </a:r>
            <a:r>
              <a:rPr lang="hr-HR" b="1" dirty="0" smtClean="0">
                <a:effectLst>
                  <a:outerShdw blurRad="38100" dist="38100" dir="2700000" algn="tl">
                    <a:srgbClr val="000000">
                      <a:alpha val="43137"/>
                    </a:srgbClr>
                  </a:outerShdw>
                </a:effectLst>
              </a:rPr>
              <a:t> Acta Obstet Gynecol Scand. 2006;85(1):74-7</a:t>
            </a:r>
          </a:p>
          <a:p>
            <a:endParaRPr lang="hr-HR" sz="1200" b="1" dirty="0" smtClean="0"/>
          </a:p>
          <a:p>
            <a:endParaRPr lang="hr-HR" sz="1200" b="1" dirty="0" smtClean="0"/>
          </a:p>
          <a:p>
            <a:pPr>
              <a:buNone/>
            </a:pPr>
            <a:endParaRPr lang="hr-HR" sz="1200" b="1" dirty="0"/>
          </a:p>
        </p:txBody>
      </p:sp>
      <p:sp>
        <p:nvSpPr>
          <p:cNvPr id="4" name="Text Placeholder 3"/>
          <p:cNvSpPr>
            <a:spLocks noGrp="1"/>
          </p:cNvSpPr>
          <p:nvPr>
            <p:ph type="body" sz="quarter" idx="3"/>
          </p:nvPr>
        </p:nvSpPr>
        <p:spPr>
          <a:xfrm>
            <a:off x="4644008" y="3356992"/>
            <a:ext cx="3346704" cy="1584176"/>
          </a:xfrm>
        </p:spPr>
        <p:txBody>
          <a:bodyPr/>
          <a:lstStyle/>
          <a:p>
            <a:r>
              <a:rPr lang="hr-HR" sz="6000" dirty="0">
                <a:solidFill>
                  <a:srgbClr val="FF0000"/>
                </a:solidFill>
              </a:rPr>
              <a:t>Yes</a:t>
            </a:r>
          </a:p>
          <a:p>
            <a:endParaRPr lang="hr-HR" dirty="0"/>
          </a:p>
        </p:txBody>
      </p:sp>
      <p:sp>
        <p:nvSpPr>
          <p:cNvPr id="6" name="Title 5"/>
          <p:cNvSpPr>
            <a:spLocks noGrp="1"/>
          </p:cNvSpPr>
          <p:nvPr>
            <p:ph type="title"/>
          </p:nvPr>
        </p:nvSpPr>
        <p:spPr>
          <a:xfrm>
            <a:off x="1691680" y="5517232"/>
            <a:ext cx="5472608" cy="1143000"/>
          </a:xfrm>
        </p:spPr>
        <p:txBody>
          <a:bodyPr/>
          <a:lstStyle/>
          <a:p>
            <a:r>
              <a:rPr lang="hr-HR" sz="3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Britannic Bold" pitchFamily="34" charset="0"/>
              </a:rPr>
              <a:t>Surgical control group- nonendometriotic cysts</a:t>
            </a:r>
            <a:endParaRPr lang="hr-HR" sz="3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Britannic Bold"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584" y="4725144"/>
            <a:ext cx="6048672" cy="1143000"/>
          </a:xfrm>
        </p:spPr>
        <p:txBody>
          <a:bodyPr/>
          <a:lstStyle/>
          <a:p>
            <a:r>
              <a:rPr lang="hr-HR" sz="3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Britannic Bold" pitchFamily="34" charset="0"/>
              </a:rPr>
              <a:t>Surgical control group- nonendometriotic cysts</a:t>
            </a:r>
            <a:endParaRPr lang="hr-HR" sz="3600" dirty="0"/>
          </a:p>
        </p:txBody>
      </p:sp>
      <p:sp>
        <p:nvSpPr>
          <p:cNvPr id="7" name="Text Placeholder 3"/>
          <p:cNvSpPr>
            <a:spLocks noGrp="1"/>
          </p:cNvSpPr>
          <p:nvPr>
            <p:ph sz="quarter" idx="4"/>
          </p:nvPr>
        </p:nvSpPr>
        <p:spPr/>
        <p:txBody>
          <a:bodyPr>
            <a:normAutofit/>
          </a:bodyPr>
          <a:lstStyle/>
          <a:p>
            <a:r>
              <a:rPr lang="hr-HR" sz="2400" b="1" dirty="0" smtClean="0">
                <a:solidFill>
                  <a:srgbClr val="00B0F0"/>
                </a:solidFill>
                <a:effectLst>
                  <a:outerShdw blurRad="38100" dist="38100" dir="2700000" algn="tl">
                    <a:srgbClr val="000000">
                      <a:alpha val="43137"/>
                    </a:srgbClr>
                  </a:outerShdw>
                </a:effectLst>
                <a:latin typeface="Britannic Bold" pitchFamily="34" charset="0"/>
              </a:rPr>
              <a:t>AMH LEVELS </a:t>
            </a:r>
            <a:r>
              <a:rPr lang="hr-HR" sz="2400" b="1" dirty="0" smtClean="0">
                <a:solidFill>
                  <a:schemeClr val="tx1"/>
                </a:solidFill>
                <a:effectLst>
                  <a:outerShdw blurRad="38100" dist="38100" dir="2700000" algn="tl">
                    <a:srgbClr val="000000">
                      <a:alpha val="43137"/>
                    </a:srgbClr>
                  </a:outerShdw>
                </a:effectLst>
                <a:latin typeface="Britannic Bold" pitchFamily="34" charset="0"/>
              </a:rPr>
              <a:t>DECREASED</a:t>
            </a:r>
          </a:p>
          <a:p>
            <a:endParaRPr lang="hr-HR" sz="2400" b="1" dirty="0" smtClean="0">
              <a:solidFill>
                <a:schemeClr val="tx1"/>
              </a:solidFill>
              <a:effectLst>
                <a:outerShdw blurRad="38100" dist="38100" dir="2700000" algn="tl">
                  <a:srgbClr val="000000">
                    <a:alpha val="43137"/>
                  </a:srgbClr>
                </a:outerShdw>
              </a:effectLst>
              <a:latin typeface="Britannic Bold" pitchFamily="34" charset="0"/>
            </a:endParaRPr>
          </a:p>
          <a:p>
            <a:r>
              <a:rPr lang="hr-HR" sz="2400" b="1" dirty="0" smtClean="0">
                <a:solidFill>
                  <a:srgbClr val="00B0F0"/>
                </a:solidFill>
                <a:effectLst>
                  <a:outerShdw blurRad="38100" dist="38100" dir="2700000" algn="tl">
                    <a:srgbClr val="000000">
                      <a:alpha val="43137"/>
                    </a:srgbClr>
                  </a:outerShdw>
                </a:effectLst>
                <a:latin typeface="Britannic Bold" pitchFamily="34" charset="0"/>
              </a:rPr>
              <a:t>OVARIAN VOLUME </a:t>
            </a:r>
            <a:r>
              <a:rPr lang="hr-HR" sz="2400" b="1" dirty="0" smtClean="0">
                <a:solidFill>
                  <a:schemeClr val="tx1"/>
                </a:solidFill>
                <a:effectLst>
                  <a:outerShdw blurRad="38100" dist="38100" dir="2700000" algn="tl">
                    <a:srgbClr val="000000">
                      <a:alpha val="43137"/>
                    </a:srgbClr>
                  </a:outerShdw>
                </a:effectLst>
                <a:latin typeface="Britannic Bold" pitchFamily="34" charset="0"/>
              </a:rPr>
              <a:t>DECREASED </a:t>
            </a:r>
            <a:endParaRPr lang="hr-HR" sz="2400" b="1" dirty="0">
              <a:solidFill>
                <a:schemeClr val="tx1"/>
              </a:solidFill>
              <a:effectLst>
                <a:outerShdw blurRad="38100" dist="38100" dir="2700000" algn="tl">
                  <a:srgbClr val="000000">
                    <a:alpha val="43137"/>
                  </a:srgbClr>
                </a:outerShdw>
              </a:effectLst>
              <a:latin typeface="Britannic Bold" pitchFamily="34" charset="0"/>
            </a:endParaRPr>
          </a:p>
          <a:p>
            <a:endParaRPr lang="hr-HR" dirty="0"/>
          </a:p>
        </p:txBody>
      </p:sp>
      <p:sp>
        <p:nvSpPr>
          <p:cNvPr id="8" name="Text Placeholder 3"/>
          <p:cNvSpPr>
            <a:spLocks noGrp="1"/>
          </p:cNvSpPr>
          <p:nvPr>
            <p:ph sz="half" idx="2"/>
          </p:nvPr>
        </p:nvSpPr>
        <p:spPr>
          <a:xfrm>
            <a:off x="1" y="980728"/>
            <a:ext cx="3995936" cy="3396825"/>
          </a:xfrm>
        </p:spPr>
        <p:txBody>
          <a:bodyPr>
            <a:normAutofit fontScale="92500"/>
          </a:bodyPr>
          <a:lstStyle/>
          <a:p>
            <a:r>
              <a:rPr lang="hr-HR" sz="1400" dirty="0">
                <a:solidFill>
                  <a:schemeClr val="tx1"/>
                </a:solidFill>
                <a:effectLst>
                  <a:outerShdw blurRad="38100" dist="38100" dir="2700000" algn="tl">
                    <a:srgbClr val="000000">
                      <a:alpha val="43137"/>
                    </a:srgbClr>
                  </a:outerShdw>
                </a:effectLst>
              </a:rPr>
              <a:t>Chang HJ: </a:t>
            </a:r>
            <a:r>
              <a:rPr lang="hr-HR" sz="1400" b="1" dirty="0">
                <a:solidFill>
                  <a:schemeClr val="accent5">
                    <a:lumMod val="75000"/>
                  </a:schemeClr>
                </a:solidFill>
                <a:effectLst>
                  <a:outerShdw blurRad="38100" dist="38100" dir="2700000" algn="tl">
                    <a:srgbClr val="000000">
                      <a:alpha val="43137"/>
                    </a:srgbClr>
                  </a:outerShdw>
                </a:effectLst>
              </a:rPr>
              <a:t>Impact of laparoscopic cystectomy on ovarian reserve: serial changes of serum </a:t>
            </a:r>
            <a:r>
              <a:rPr lang="hr-HR" sz="1400" b="1" i="1" u="sng" dirty="0" smtClean="0">
                <a:solidFill>
                  <a:schemeClr val="accent5">
                    <a:lumMod val="75000"/>
                  </a:schemeClr>
                </a:solidFill>
                <a:effectLst>
                  <a:outerShdw blurRad="38100" dist="38100" dir="2700000" algn="tl">
                    <a:srgbClr val="000000">
                      <a:alpha val="43137"/>
                    </a:srgbClr>
                  </a:outerShdw>
                </a:effectLst>
              </a:rPr>
              <a:t>AMH levels</a:t>
            </a:r>
            <a:r>
              <a:rPr lang="hr-HR" sz="1400" b="1" dirty="0">
                <a:solidFill>
                  <a:schemeClr val="accent5">
                    <a:lumMod val="75000"/>
                  </a:schemeClr>
                </a:solidFill>
                <a:effectLst>
                  <a:outerShdw blurRad="38100" dist="38100" dir="2700000" algn="tl">
                    <a:srgbClr val="000000">
                      <a:alpha val="43137"/>
                    </a:srgbClr>
                  </a:outerShdw>
                </a:effectLst>
              </a:rPr>
              <a:t>.</a:t>
            </a:r>
            <a:r>
              <a:rPr lang="hr-HR" sz="1400" dirty="0">
                <a:solidFill>
                  <a:schemeClr val="accent5">
                    <a:lumMod val="75000"/>
                  </a:schemeClr>
                </a:solidFill>
                <a:effectLst>
                  <a:outerShdw blurRad="38100" dist="38100" dir="2700000" algn="tl">
                    <a:srgbClr val="000000">
                      <a:alpha val="43137"/>
                    </a:srgbClr>
                  </a:outerShdw>
                </a:effectLst>
              </a:rPr>
              <a:t> </a:t>
            </a:r>
            <a:r>
              <a:rPr lang="hr-HR" sz="1400" dirty="0">
                <a:solidFill>
                  <a:schemeClr val="tx1"/>
                </a:solidFill>
                <a:effectLst>
                  <a:outerShdw blurRad="38100" dist="38100" dir="2700000" algn="tl">
                    <a:srgbClr val="000000">
                      <a:alpha val="43137"/>
                    </a:srgbClr>
                  </a:outerShdw>
                </a:effectLst>
              </a:rPr>
              <a:t>Fertil Steril. 2010 Jun;94(1):</a:t>
            </a:r>
            <a:r>
              <a:rPr lang="hr-HR" sz="1400" dirty="0" smtClean="0">
                <a:solidFill>
                  <a:schemeClr val="tx1"/>
                </a:solidFill>
                <a:effectLst>
                  <a:outerShdw blurRad="38100" dist="38100" dir="2700000" algn="tl">
                    <a:srgbClr val="000000">
                      <a:alpha val="43137"/>
                    </a:srgbClr>
                  </a:outerShdw>
                </a:effectLst>
              </a:rPr>
              <a:t>343-9</a:t>
            </a:r>
          </a:p>
          <a:p>
            <a:endParaRPr lang="hr-HR" sz="1400" dirty="0">
              <a:solidFill>
                <a:schemeClr val="tx1"/>
              </a:solidFill>
              <a:effectLst>
                <a:outerShdw blurRad="38100" dist="38100" dir="2700000" algn="tl">
                  <a:srgbClr val="000000">
                    <a:alpha val="43137"/>
                  </a:srgbClr>
                </a:outerShdw>
              </a:effectLst>
            </a:endParaRPr>
          </a:p>
          <a:p>
            <a:r>
              <a:rPr lang="hr-HR" sz="1400" dirty="0" smtClean="0">
                <a:solidFill>
                  <a:schemeClr val="tx1"/>
                </a:solidFill>
                <a:effectLst>
                  <a:outerShdw blurRad="38100" dist="38100" dir="2700000" algn="tl">
                    <a:srgbClr val="000000">
                      <a:alpha val="43137"/>
                    </a:srgbClr>
                  </a:outerShdw>
                </a:effectLst>
              </a:rPr>
              <a:t>Kitajima M et al. </a:t>
            </a:r>
            <a:r>
              <a:rPr lang="hr-HR" sz="1400" b="1" dirty="0" smtClean="0">
                <a:solidFill>
                  <a:srgbClr val="FF0000"/>
                </a:solidFill>
                <a:effectLst>
                  <a:outerShdw blurRad="38100" dist="38100" dir="2700000" algn="tl">
                    <a:srgbClr val="000000">
                      <a:alpha val="43137"/>
                    </a:srgbClr>
                  </a:outerShdw>
                </a:effectLst>
              </a:rPr>
              <a:t>Changes in serum </a:t>
            </a:r>
            <a:r>
              <a:rPr lang="hr-HR" sz="1400" b="1" u="sng" dirty="0" smtClean="0">
                <a:solidFill>
                  <a:srgbClr val="FF0000"/>
                </a:solidFill>
                <a:effectLst>
                  <a:outerShdw blurRad="38100" dist="38100" dir="2700000" algn="tl">
                    <a:srgbClr val="000000">
                      <a:alpha val="43137"/>
                    </a:srgbClr>
                  </a:outerShdw>
                </a:effectLst>
              </a:rPr>
              <a:t>AMH levels </a:t>
            </a:r>
            <a:r>
              <a:rPr lang="hr-HR" sz="1400" b="1" dirty="0" smtClean="0">
                <a:solidFill>
                  <a:srgbClr val="FF0000"/>
                </a:solidFill>
                <a:effectLst>
                  <a:outerShdw blurRad="38100" dist="38100" dir="2700000" algn="tl">
                    <a:srgbClr val="000000">
                      <a:alpha val="43137"/>
                    </a:srgbClr>
                  </a:outerShdw>
                </a:effectLst>
              </a:rPr>
              <a:t>may predict damage to residual normal ovarian tissue after laparoscopic surgery for women with ovarian endometrioma. </a:t>
            </a:r>
            <a:r>
              <a:rPr lang="hr-HR" sz="1400" dirty="0" smtClean="0">
                <a:solidFill>
                  <a:schemeClr val="tx1"/>
                </a:solidFill>
                <a:effectLst>
                  <a:outerShdw blurRad="38100" dist="38100" dir="2700000" algn="tl">
                    <a:srgbClr val="000000">
                      <a:alpha val="43137"/>
                    </a:srgbClr>
                  </a:outerShdw>
                </a:effectLst>
              </a:rPr>
              <a:t>Fertil Steril 2011;95:2589-91.</a:t>
            </a:r>
          </a:p>
          <a:p>
            <a:endParaRPr lang="hr-HR" sz="1400" dirty="0" smtClean="0">
              <a:solidFill>
                <a:schemeClr val="tx1"/>
              </a:solidFill>
              <a:effectLst>
                <a:outerShdw blurRad="38100" dist="38100" dir="2700000" algn="tl">
                  <a:srgbClr val="000000">
                    <a:alpha val="43137"/>
                  </a:srgbClr>
                </a:outerShdw>
              </a:effectLst>
            </a:endParaRPr>
          </a:p>
          <a:p>
            <a:r>
              <a:rPr lang="hr-HR" sz="1400" dirty="0" smtClean="0">
                <a:solidFill>
                  <a:schemeClr val="tx1"/>
                </a:solidFill>
                <a:effectLst>
                  <a:outerShdw blurRad="38100" dist="38100" dir="2700000" algn="tl">
                    <a:srgbClr val="000000">
                      <a:alpha val="43137"/>
                    </a:srgbClr>
                  </a:outerShdw>
                </a:effectLst>
              </a:rPr>
              <a:t>Exacoustos C. et al. </a:t>
            </a:r>
            <a:r>
              <a:rPr lang="hr-HR" sz="1400" b="1" dirty="0" smtClean="0">
                <a:solidFill>
                  <a:schemeClr val="accent5">
                    <a:lumMod val="75000"/>
                  </a:schemeClr>
                </a:solidFill>
                <a:effectLst>
                  <a:outerShdw blurRad="38100" dist="38100" dir="2700000" algn="tl">
                    <a:srgbClr val="000000">
                      <a:alpha val="43137"/>
                    </a:srgbClr>
                  </a:outerShdw>
                </a:effectLst>
              </a:rPr>
              <a:t>Laparoscopic removal of endometriomas: </a:t>
            </a:r>
            <a:r>
              <a:rPr lang="hr-HR" sz="1400" b="1" i="1" u="sng" dirty="0" smtClean="0">
                <a:solidFill>
                  <a:schemeClr val="accent5">
                    <a:lumMod val="75000"/>
                  </a:schemeClr>
                </a:solidFill>
                <a:effectLst>
                  <a:outerShdw blurRad="38100" dist="38100" dir="2700000" algn="tl">
                    <a:srgbClr val="000000">
                      <a:alpha val="43137"/>
                    </a:srgbClr>
                  </a:outerShdw>
                </a:effectLst>
              </a:rPr>
              <a:t>sonographic evaluation </a:t>
            </a:r>
            <a:r>
              <a:rPr lang="hr-HR" sz="1400" b="1" dirty="0" smtClean="0">
                <a:solidFill>
                  <a:schemeClr val="accent5">
                    <a:lumMod val="75000"/>
                  </a:schemeClr>
                </a:solidFill>
                <a:effectLst>
                  <a:outerShdw blurRad="38100" dist="38100" dir="2700000" algn="tl">
                    <a:srgbClr val="000000">
                      <a:alpha val="43137"/>
                    </a:srgbClr>
                  </a:outerShdw>
                </a:effectLst>
              </a:rPr>
              <a:t>of residual functioning ovarian tissue. </a:t>
            </a:r>
            <a:r>
              <a:rPr lang="hr-HR" sz="1400" dirty="0" smtClean="0">
                <a:solidFill>
                  <a:schemeClr val="tx1"/>
                </a:solidFill>
                <a:effectLst>
                  <a:outerShdw blurRad="38100" dist="38100" dir="2700000" algn="tl">
                    <a:srgbClr val="000000">
                      <a:alpha val="43137"/>
                    </a:srgbClr>
                  </a:outerShdw>
                </a:effectLst>
              </a:rPr>
              <a:t>Am J Obstet Gynecol 2004; 191:68-72.</a:t>
            </a:r>
            <a:endParaRPr lang="hr-HR" sz="1400" dirty="0">
              <a:solidFill>
                <a:schemeClr val="tx1"/>
              </a:solidFill>
              <a:effectLst>
                <a:outerShdw blurRad="38100" dist="38100" dir="2700000" algn="tl">
                  <a:srgbClr val="000000">
                    <a:alpha val="43137"/>
                  </a:srgbClr>
                </a:outerShdw>
              </a:effectLst>
            </a:endParaRPr>
          </a:p>
          <a:p>
            <a:endParaRPr lang="hr-HR" dirty="0"/>
          </a:p>
        </p:txBody>
      </p:sp>
      <p:sp>
        <p:nvSpPr>
          <p:cNvPr id="10" name="Down Arrow 9"/>
          <p:cNvSpPr/>
          <p:nvPr/>
        </p:nvSpPr>
        <p:spPr>
          <a:xfrm>
            <a:off x="7956376" y="1484784"/>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Down Arrow 10"/>
          <p:cNvSpPr/>
          <p:nvPr/>
        </p:nvSpPr>
        <p:spPr>
          <a:xfrm>
            <a:off x="7956376" y="2924944"/>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584" y="4725144"/>
            <a:ext cx="6048672" cy="1143000"/>
          </a:xfrm>
        </p:spPr>
        <p:txBody>
          <a:bodyPr/>
          <a:lstStyle/>
          <a:p>
            <a:r>
              <a:rPr lang="hr-HR" sz="3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Britannic Bold" pitchFamily="34" charset="0"/>
              </a:rPr>
              <a:t>Surgical control group- MYOMECTOMY ??</a:t>
            </a:r>
            <a:endParaRPr lang="hr-HR" sz="3600" dirty="0"/>
          </a:p>
        </p:txBody>
      </p:sp>
      <p:sp>
        <p:nvSpPr>
          <p:cNvPr id="7" name="Text Placeholder 3"/>
          <p:cNvSpPr>
            <a:spLocks noGrp="1"/>
          </p:cNvSpPr>
          <p:nvPr>
            <p:ph sz="quarter" idx="4"/>
          </p:nvPr>
        </p:nvSpPr>
        <p:spPr>
          <a:xfrm>
            <a:off x="1907704" y="2420888"/>
            <a:ext cx="4176464" cy="1152128"/>
          </a:xfrm>
        </p:spPr>
        <p:txBody>
          <a:bodyPr>
            <a:normAutofit/>
          </a:bodyPr>
          <a:lstStyle/>
          <a:p>
            <a:r>
              <a:rPr lang="hr-HR" sz="2800" b="1" dirty="0" smtClean="0">
                <a:solidFill>
                  <a:srgbClr val="00B0F0"/>
                </a:solidFill>
                <a:effectLst>
                  <a:outerShdw blurRad="38100" dist="38100" dir="2700000" algn="tl">
                    <a:srgbClr val="000000">
                      <a:alpha val="43137"/>
                    </a:srgbClr>
                  </a:outerShdw>
                </a:effectLst>
                <a:latin typeface="Britannic Bold" pitchFamily="34" charset="0"/>
              </a:rPr>
              <a:t>AMH LEVELS </a:t>
            </a:r>
            <a:r>
              <a:rPr lang="hr-HR" sz="2800" b="1" dirty="0" smtClean="0">
                <a:solidFill>
                  <a:schemeClr val="tx1"/>
                </a:solidFill>
                <a:effectLst>
                  <a:outerShdw blurRad="38100" dist="38100" dir="2700000" algn="tl">
                    <a:srgbClr val="000000">
                      <a:alpha val="43137"/>
                    </a:srgbClr>
                  </a:outerShdw>
                </a:effectLst>
                <a:latin typeface="Britannic Bold" pitchFamily="34" charset="0"/>
              </a:rPr>
              <a:t>DECREASED</a:t>
            </a:r>
          </a:p>
          <a:p>
            <a:endParaRPr lang="hr-HR" dirty="0"/>
          </a:p>
        </p:txBody>
      </p:sp>
      <p:sp>
        <p:nvSpPr>
          <p:cNvPr id="8" name="Text Placeholder 3"/>
          <p:cNvSpPr>
            <a:spLocks noGrp="1"/>
          </p:cNvSpPr>
          <p:nvPr>
            <p:ph sz="half" idx="2"/>
          </p:nvPr>
        </p:nvSpPr>
        <p:spPr>
          <a:xfrm>
            <a:off x="0" y="0"/>
            <a:ext cx="3995936" cy="3396825"/>
          </a:xfrm>
        </p:spPr>
        <p:txBody>
          <a:bodyPr>
            <a:normAutofit/>
          </a:bodyPr>
          <a:lstStyle/>
          <a:p>
            <a:endParaRPr lang="hr-HR" sz="1400" dirty="0">
              <a:solidFill>
                <a:schemeClr val="tx1"/>
              </a:solidFill>
              <a:effectLst>
                <a:outerShdw blurRad="38100" dist="38100" dir="2700000" algn="tl">
                  <a:srgbClr val="000000">
                    <a:alpha val="43137"/>
                  </a:srgbClr>
                </a:outerShdw>
              </a:effectLst>
            </a:endParaRPr>
          </a:p>
          <a:p>
            <a:r>
              <a:rPr lang="hr-HR" sz="2000" b="1" dirty="0" smtClean="0">
                <a:solidFill>
                  <a:schemeClr val="tx1"/>
                </a:solidFill>
                <a:effectLst>
                  <a:outerShdw blurRad="38100" dist="38100" dir="2700000" algn="tl">
                    <a:srgbClr val="000000">
                      <a:alpha val="43137"/>
                    </a:srgbClr>
                  </a:outerShdw>
                </a:effectLst>
                <a:latin typeface="Britannic Bold" pitchFamily="34" charset="0"/>
              </a:rPr>
              <a:t>Iwase et al. </a:t>
            </a:r>
            <a:r>
              <a:rPr lang="hr-HR" sz="2000" b="1" dirty="0" smtClean="0">
                <a:solidFill>
                  <a:schemeClr val="accent5">
                    <a:lumMod val="75000"/>
                  </a:schemeClr>
                </a:solidFill>
                <a:effectLst>
                  <a:outerShdw blurRad="38100" dist="38100" dir="2700000" algn="tl">
                    <a:srgbClr val="000000">
                      <a:alpha val="43137"/>
                    </a:srgbClr>
                  </a:outerShdw>
                </a:effectLst>
                <a:latin typeface="Britannic Bold" pitchFamily="34" charset="0"/>
              </a:rPr>
              <a:t>Serum </a:t>
            </a:r>
            <a:r>
              <a:rPr lang="hr-HR" sz="2000" b="1" i="1" u="sng" dirty="0" smtClean="0">
                <a:solidFill>
                  <a:schemeClr val="accent5">
                    <a:lumMod val="75000"/>
                  </a:schemeClr>
                </a:solidFill>
                <a:effectLst>
                  <a:outerShdw blurRad="38100" dist="38100" dir="2700000" algn="tl">
                    <a:srgbClr val="000000">
                      <a:alpha val="43137"/>
                    </a:srgbClr>
                  </a:outerShdw>
                </a:effectLst>
                <a:latin typeface="Britannic Bold" pitchFamily="34" charset="0"/>
              </a:rPr>
              <a:t>AMH level </a:t>
            </a:r>
            <a:r>
              <a:rPr lang="hr-HR" sz="2000" b="1" dirty="0" smtClean="0">
                <a:solidFill>
                  <a:schemeClr val="accent5">
                    <a:lumMod val="75000"/>
                  </a:schemeClr>
                </a:solidFill>
                <a:effectLst>
                  <a:outerShdw blurRad="38100" dist="38100" dir="2700000" algn="tl">
                    <a:srgbClr val="000000">
                      <a:alpha val="43137"/>
                    </a:srgbClr>
                  </a:outerShdw>
                </a:effectLst>
                <a:latin typeface="Britannic Bold" pitchFamily="34" charset="0"/>
              </a:rPr>
              <a:t>is a useful marker for evaluating the impact of lpsc cystectomy on ovarian reserve. </a:t>
            </a:r>
            <a:r>
              <a:rPr lang="hr-HR" sz="2000" b="1" dirty="0" smtClean="0">
                <a:solidFill>
                  <a:schemeClr val="tx1"/>
                </a:solidFill>
                <a:effectLst>
                  <a:outerShdw blurRad="38100" dist="38100" dir="2700000" algn="tl">
                    <a:srgbClr val="000000">
                      <a:alpha val="43137"/>
                    </a:srgbClr>
                  </a:outerShdw>
                </a:effectLst>
                <a:latin typeface="Britannic Bold" pitchFamily="34" charset="0"/>
              </a:rPr>
              <a:t>Fertil Steril 2010;94:2846-9.</a:t>
            </a:r>
          </a:p>
          <a:p>
            <a:endParaRPr lang="hr-HR" sz="1400" dirty="0" smtClean="0">
              <a:solidFill>
                <a:schemeClr val="tx1"/>
              </a:solidFill>
              <a:effectLst>
                <a:outerShdw blurRad="38100" dist="38100" dir="2700000" algn="tl">
                  <a:srgbClr val="000000">
                    <a:alpha val="43137"/>
                  </a:srgbClr>
                </a:outerShdw>
              </a:effectLst>
            </a:endParaRPr>
          </a:p>
          <a:p>
            <a:endParaRPr lang="hr-HR" dirty="0"/>
          </a:p>
        </p:txBody>
      </p:sp>
      <p:sp>
        <p:nvSpPr>
          <p:cNvPr id="10" name="Down Arrow 9"/>
          <p:cNvSpPr/>
          <p:nvPr/>
        </p:nvSpPr>
        <p:spPr>
          <a:xfrm>
            <a:off x="5724128" y="3573016"/>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1560" y="404664"/>
            <a:ext cx="3346704" cy="639762"/>
          </a:xfrm>
        </p:spPr>
        <p:txBody>
          <a:bodyPr/>
          <a:lstStyle/>
          <a:p>
            <a:r>
              <a:rPr lang="hr-HR" sz="2800" dirty="0" err="1" smtClean="0">
                <a:solidFill>
                  <a:srgbClr val="FF0000"/>
                </a:solidFill>
                <a:latin typeface="Britannic Bold" pitchFamily="34" charset="0"/>
              </a:rPr>
              <a:t>Stripping</a:t>
            </a:r>
            <a:r>
              <a:rPr lang="hr-HR" sz="2800" dirty="0" smtClean="0">
                <a:solidFill>
                  <a:srgbClr val="FF0000"/>
                </a:solidFill>
                <a:latin typeface="Britannic Bold" pitchFamily="34" charset="0"/>
              </a:rPr>
              <a:t> procedure</a:t>
            </a:r>
            <a:endParaRPr lang="hr-HR" sz="2800" dirty="0">
              <a:solidFill>
                <a:srgbClr val="FF0000"/>
              </a:solidFill>
              <a:latin typeface="Britannic Bold" pitchFamily="34" charset="0"/>
            </a:endParaRPr>
          </a:p>
        </p:txBody>
      </p:sp>
      <p:sp>
        <p:nvSpPr>
          <p:cNvPr id="4" name="Text Placeholder 3"/>
          <p:cNvSpPr>
            <a:spLocks noGrp="1"/>
          </p:cNvSpPr>
          <p:nvPr>
            <p:ph type="body" sz="quarter" idx="3"/>
          </p:nvPr>
        </p:nvSpPr>
        <p:spPr/>
        <p:txBody>
          <a:bodyPr/>
          <a:lstStyle/>
          <a:p>
            <a:r>
              <a:rPr lang="hr-HR" dirty="0" smtClean="0">
                <a:solidFill>
                  <a:srgbClr val="00B050"/>
                </a:solidFill>
                <a:latin typeface="Britannic Bold" pitchFamily="34" charset="0"/>
              </a:rPr>
              <a:t>AMH </a:t>
            </a:r>
            <a:r>
              <a:rPr lang="hr-HR" dirty="0" err="1" smtClean="0">
                <a:solidFill>
                  <a:srgbClr val="00B050"/>
                </a:solidFill>
                <a:latin typeface="Britannic Bold" pitchFamily="34" charset="0"/>
              </a:rPr>
              <a:t>declilnes</a:t>
            </a:r>
            <a:endParaRPr lang="hr-HR" dirty="0" smtClean="0">
              <a:solidFill>
                <a:srgbClr val="00B050"/>
              </a:solidFill>
              <a:latin typeface="Britannic Bold" pitchFamily="34" charset="0"/>
            </a:endParaRPr>
          </a:p>
          <a:p>
            <a:r>
              <a:rPr lang="hr-HR" dirty="0" smtClean="0">
                <a:solidFill>
                  <a:srgbClr val="00B050"/>
                </a:solidFill>
                <a:latin typeface="Britannic Bold" pitchFamily="34" charset="0"/>
              </a:rPr>
              <a:t>AFC </a:t>
            </a:r>
            <a:r>
              <a:rPr lang="hr-HR" dirty="0" err="1" smtClean="0">
                <a:solidFill>
                  <a:srgbClr val="00B050"/>
                </a:solidFill>
                <a:latin typeface="Britannic Bold" pitchFamily="34" charset="0"/>
              </a:rPr>
              <a:t>declines</a:t>
            </a:r>
            <a:r>
              <a:rPr lang="hr-HR" dirty="0" smtClean="0">
                <a:solidFill>
                  <a:srgbClr val="00B050"/>
                </a:solidFill>
                <a:latin typeface="Britannic Bold" pitchFamily="34" charset="0"/>
              </a:rPr>
              <a:t> </a:t>
            </a:r>
            <a:endParaRPr lang="hr-HR" dirty="0">
              <a:solidFill>
                <a:srgbClr val="00B050"/>
              </a:solidFill>
              <a:latin typeface="Britannic Bold" pitchFamily="34" charset="0"/>
            </a:endParaRPr>
          </a:p>
        </p:txBody>
      </p:sp>
      <p:sp>
        <p:nvSpPr>
          <p:cNvPr id="6" name="Title 5"/>
          <p:cNvSpPr>
            <a:spLocks noGrp="1"/>
          </p:cNvSpPr>
          <p:nvPr>
            <p:ph type="title"/>
          </p:nvPr>
        </p:nvSpPr>
        <p:spPr>
          <a:xfrm>
            <a:off x="3562872" y="1700808"/>
            <a:ext cx="5581128" cy="1143000"/>
          </a:xfrm>
        </p:spPr>
        <p:txBody>
          <a:bodyPr/>
          <a:lstStyle/>
          <a:p>
            <a:r>
              <a:rPr lang="hr-HR" sz="1400" b="0" dirty="0" err="1" smtClean="0">
                <a:latin typeface="Britannic Bold" pitchFamily="34" charset="0"/>
              </a:rPr>
              <a:t>Chang</a:t>
            </a:r>
            <a:r>
              <a:rPr lang="hr-HR" sz="1400" b="0" dirty="0" smtClean="0">
                <a:latin typeface="Britannic Bold" pitchFamily="34" charset="0"/>
              </a:rPr>
              <a:t> HJ et al. </a:t>
            </a:r>
            <a:r>
              <a:rPr lang="hr-HR" sz="1400" b="0" dirty="0" err="1" smtClean="0">
                <a:latin typeface="Britannic Bold" pitchFamily="34" charset="0"/>
              </a:rPr>
              <a:t>Fertil</a:t>
            </a:r>
            <a:r>
              <a:rPr lang="hr-HR" sz="1400" b="0" dirty="0" smtClean="0">
                <a:latin typeface="Britannic Bold" pitchFamily="34" charset="0"/>
              </a:rPr>
              <a:t> </a:t>
            </a:r>
            <a:r>
              <a:rPr lang="hr-HR" sz="1400" b="0" dirty="0" err="1" smtClean="0">
                <a:latin typeface="Britannic Bold" pitchFamily="34" charset="0"/>
              </a:rPr>
              <a:t>Steril</a:t>
            </a:r>
            <a:r>
              <a:rPr lang="hr-HR" sz="1400" b="0" dirty="0" smtClean="0">
                <a:latin typeface="Britannic Bold" pitchFamily="34" charset="0"/>
              </a:rPr>
              <a:t> 2010; 94:343-9.</a:t>
            </a:r>
            <a:br>
              <a:rPr lang="hr-HR" sz="1400" b="0" dirty="0" smtClean="0">
                <a:latin typeface="Britannic Bold" pitchFamily="34" charset="0"/>
              </a:rPr>
            </a:br>
            <a:r>
              <a:rPr lang="hr-HR" sz="1400" b="0" dirty="0" smtClean="0">
                <a:latin typeface="Britannic Bold" pitchFamily="34" charset="0"/>
              </a:rPr>
              <a:t>Lee et al. </a:t>
            </a:r>
            <a:r>
              <a:rPr lang="hr-HR" sz="1400" b="0" dirty="0" err="1" smtClean="0">
                <a:latin typeface="Britannic Bold" pitchFamily="34" charset="0"/>
              </a:rPr>
              <a:t>Gynecol</a:t>
            </a:r>
            <a:r>
              <a:rPr lang="hr-HR" sz="1400" b="0" dirty="0" smtClean="0">
                <a:latin typeface="Britannic Bold" pitchFamily="34" charset="0"/>
              </a:rPr>
              <a:t> </a:t>
            </a:r>
            <a:r>
              <a:rPr lang="hr-HR" sz="1400" b="0" dirty="0" err="1" smtClean="0">
                <a:latin typeface="Britannic Bold" pitchFamily="34" charset="0"/>
              </a:rPr>
              <a:t>Endocrinol</a:t>
            </a:r>
            <a:r>
              <a:rPr lang="hr-HR" sz="1400" b="0" dirty="0" smtClean="0">
                <a:latin typeface="Britannic Bold" pitchFamily="34" charset="0"/>
              </a:rPr>
              <a:t> 2011; 27:733-6.</a:t>
            </a:r>
            <a:r>
              <a:rPr lang="hr-HR" sz="1400" b="0" dirty="0">
                <a:latin typeface="Britannic Bold" pitchFamily="34" charset="0"/>
              </a:rPr>
              <a:t/>
            </a:r>
            <a:br>
              <a:rPr lang="hr-HR" sz="1400" b="0" dirty="0">
                <a:latin typeface="Britannic Bold" pitchFamily="34" charset="0"/>
              </a:rPr>
            </a:br>
            <a:r>
              <a:rPr lang="hr-HR" sz="1400" dirty="0" smtClean="0">
                <a:latin typeface="Britannic Bold" pitchFamily="34" charset="0"/>
              </a:rPr>
              <a:t>Ć</a:t>
            </a:r>
            <a:r>
              <a:rPr lang="hr-HR" sz="1400" b="0" dirty="0" smtClean="0">
                <a:latin typeface="Britannic Bold" pitchFamily="34" charset="0"/>
              </a:rPr>
              <a:t>ori</a:t>
            </a:r>
            <a:r>
              <a:rPr lang="hr-HR" sz="1400" dirty="0" smtClean="0">
                <a:latin typeface="Britannic Bold" pitchFamily="34" charset="0"/>
              </a:rPr>
              <a:t>ć</a:t>
            </a:r>
            <a:r>
              <a:rPr lang="hr-HR" sz="1400" b="0" dirty="0" smtClean="0">
                <a:latin typeface="Britannic Bold" pitchFamily="34" charset="0"/>
              </a:rPr>
              <a:t> et al. Arch </a:t>
            </a:r>
            <a:r>
              <a:rPr lang="hr-HR" sz="1400" b="0" dirty="0" err="1">
                <a:latin typeface="Britannic Bold" pitchFamily="34" charset="0"/>
              </a:rPr>
              <a:t>Gynecol</a:t>
            </a:r>
            <a:r>
              <a:rPr lang="hr-HR" sz="1400" b="0" dirty="0">
                <a:latin typeface="Britannic Bold" pitchFamily="34" charset="0"/>
              </a:rPr>
              <a:t> </a:t>
            </a:r>
            <a:r>
              <a:rPr lang="hr-HR" sz="1400" b="0" dirty="0" err="1">
                <a:latin typeface="Britannic Bold" pitchFamily="34" charset="0"/>
              </a:rPr>
              <a:t>Obstet</a:t>
            </a:r>
            <a:r>
              <a:rPr lang="hr-HR" sz="1400" b="0" dirty="0">
                <a:latin typeface="Britannic Bold" pitchFamily="34" charset="0"/>
              </a:rPr>
              <a:t>. 2011 </a:t>
            </a:r>
            <a:r>
              <a:rPr lang="hr-HR" sz="1400" b="0" dirty="0" err="1">
                <a:latin typeface="Britannic Bold" pitchFamily="34" charset="0"/>
              </a:rPr>
              <a:t>Feb</a:t>
            </a:r>
            <a:r>
              <a:rPr lang="hr-HR" sz="1400" b="0" dirty="0">
                <a:latin typeface="Britannic Bold" pitchFamily="34" charset="0"/>
              </a:rPr>
              <a:t>;283(2):373-8.</a:t>
            </a:r>
          </a:p>
        </p:txBody>
      </p:sp>
      <p:sp>
        <p:nvSpPr>
          <p:cNvPr id="5" name="Down Arrow 4"/>
          <p:cNvSpPr/>
          <p:nvPr/>
        </p:nvSpPr>
        <p:spPr>
          <a:xfrm>
            <a:off x="7691371" y="548680"/>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Snip Single Corner Rectangle 11"/>
          <p:cNvSpPr/>
          <p:nvPr/>
        </p:nvSpPr>
        <p:spPr>
          <a:xfrm>
            <a:off x="755576" y="2996952"/>
            <a:ext cx="6552728"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rgbClr val="FFFF00"/>
                </a:solidFill>
                <a:latin typeface="Britannic Bold" pitchFamily="34" charset="0"/>
              </a:rPr>
              <a:t>AMH </a:t>
            </a:r>
            <a:r>
              <a:rPr lang="hr-HR" b="1" dirty="0" err="1" smtClean="0">
                <a:solidFill>
                  <a:srgbClr val="FFFF00"/>
                </a:solidFill>
                <a:latin typeface="Britannic Bold" pitchFamily="34" charset="0"/>
              </a:rPr>
              <a:t>steady</a:t>
            </a:r>
            <a:r>
              <a:rPr lang="hr-HR" b="1" dirty="0" smtClean="0">
                <a:solidFill>
                  <a:srgbClr val="FFFF00"/>
                </a:solidFill>
                <a:latin typeface="Britannic Bold" pitchFamily="34" charset="0"/>
              </a:rPr>
              <a:t> </a:t>
            </a:r>
            <a:r>
              <a:rPr lang="hr-HR" b="1" dirty="0" err="1" smtClean="0">
                <a:solidFill>
                  <a:srgbClr val="FFFF00"/>
                </a:solidFill>
                <a:latin typeface="Britannic Bold" pitchFamily="34" charset="0"/>
              </a:rPr>
              <a:t>levels</a:t>
            </a:r>
            <a:r>
              <a:rPr lang="hr-HR" b="1" dirty="0" smtClean="0">
                <a:solidFill>
                  <a:srgbClr val="FFFF00"/>
                </a:solidFill>
                <a:latin typeface="Britannic Bold" pitchFamily="34" charset="0"/>
              </a:rPr>
              <a:t>    =</a:t>
            </a:r>
          </a:p>
          <a:p>
            <a:pPr algn="ctr"/>
            <a:endParaRPr lang="hr-HR" b="1" dirty="0">
              <a:solidFill>
                <a:srgbClr val="FFFF00"/>
              </a:solidFill>
              <a:latin typeface="Britannic Bold" pitchFamily="34" charset="0"/>
            </a:endParaRPr>
          </a:p>
          <a:p>
            <a:pPr algn="ctr"/>
            <a:r>
              <a:rPr lang="hr-HR" b="1" dirty="0" smtClean="0">
                <a:solidFill>
                  <a:srgbClr val="FFFF00"/>
                </a:solidFill>
                <a:latin typeface="Britannic Bold" pitchFamily="34" charset="0"/>
              </a:rPr>
              <a:t>AFC </a:t>
            </a:r>
            <a:r>
              <a:rPr lang="hr-HR" b="1" dirty="0" err="1" smtClean="0">
                <a:solidFill>
                  <a:srgbClr val="FFFF00"/>
                </a:solidFill>
                <a:latin typeface="Britannic Bold" pitchFamily="34" charset="0"/>
              </a:rPr>
              <a:t>declines</a:t>
            </a:r>
            <a:r>
              <a:rPr lang="hr-HR" b="1" dirty="0" smtClean="0">
                <a:solidFill>
                  <a:srgbClr val="FFFF00"/>
                </a:solidFill>
                <a:latin typeface="Britannic Bold" pitchFamily="34" charset="0"/>
              </a:rPr>
              <a:t>     	</a:t>
            </a:r>
          </a:p>
          <a:p>
            <a:pPr algn="ctr"/>
            <a:endParaRPr lang="hr-HR" b="1" dirty="0">
              <a:solidFill>
                <a:srgbClr val="FFFF00"/>
              </a:solidFill>
              <a:latin typeface="Britannic Bold" pitchFamily="34" charset="0"/>
            </a:endParaRPr>
          </a:p>
          <a:p>
            <a:pPr algn="ctr"/>
            <a:endParaRPr lang="hr-HR" dirty="0" smtClean="0"/>
          </a:p>
          <a:p>
            <a:pPr algn="ctr"/>
            <a:r>
              <a:rPr lang="hr-HR" b="1" dirty="0" err="1" smtClean="0">
                <a:latin typeface="Britannic Bold" pitchFamily="34" charset="0"/>
              </a:rPr>
              <a:t>Ercan</a:t>
            </a:r>
            <a:r>
              <a:rPr lang="hr-HR" b="1" dirty="0" smtClean="0">
                <a:latin typeface="Britannic Bold" pitchFamily="34" charset="0"/>
              </a:rPr>
              <a:t> et al. </a:t>
            </a:r>
            <a:r>
              <a:rPr lang="hr-HR" b="1" dirty="0" err="1" smtClean="0">
                <a:latin typeface="Britannic Bold" pitchFamily="34" charset="0"/>
              </a:rPr>
              <a:t>Gynecol</a:t>
            </a:r>
            <a:r>
              <a:rPr lang="hr-HR" b="1" dirty="0" smtClean="0">
                <a:latin typeface="Britannic Bold" pitchFamily="34" charset="0"/>
              </a:rPr>
              <a:t> </a:t>
            </a:r>
            <a:r>
              <a:rPr lang="hr-HR" b="1" dirty="0" err="1" smtClean="0">
                <a:latin typeface="Britannic Bold" pitchFamily="34" charset="0"/>
              </a:rPr>
              <a:t>Endocrinol</a:t>
            </a:r>
            <a:r>
              <a:rPr lang="hr-HR" b="1" dirty="0" smtClean="0">
                <a:latin typeface="Britannic Bold" pitchFamily="34" charset="0"/>
              </a:rPr>
              <a:t> 2010;26:468-72.</a:t>
            </a:r>
          </a:p>
          <a:p>
            <a:pPr algn="ctr"/>
            <a:r>
              <a:rPr lang="hr-HR" b="1" dirty="0" err="1" smtClean="0">
                <a:latin typeface="Britannic Bold" pitchFamily="34" charset="0"/>
              </a:rPr>
              <a:t>Ercan</a:t>
            </a:r>
            <a:r>
              <a:rPr lang="hr-HR" b="1" dirty="0" smtClean="0">
                <a:latin typeface="Britannic Bold" pitchFamily="34" charset="0"/>
              </a:rPr>
              <a:t> et al. </a:t>
            </a:r>
            <a:r>
              <a:rPr lang="hr-HR" b="1" dirty="0" err="1" smtClean="0">
                <a:latin typeface="Britannic Bold" pitchFamily="34" charset="0"/>
              </a:rPr>
              <a:t>Eur</a:t>
            </a:r>
            <a:r>
              <a:rPr lang="hr-HR" b="1" dirty="0" smtClean="0">
                <a:latin typeface="Britannic Bold" pitchFamily="34" charset="0"/>
              </a:rPr>
              <a:t> J </a:t>
            </a:r>
            <a:r>
              <a:rPr lang="hr-HR" b="1" dirty="0" err="1" smtClean="0">
                <a:latin typeface="Britannic Bold" pitchFamily="34" charset="0"/>
              </a:rPr>
              <a:t>Obstet</a:t>
            </a:r>
            <a:r>
              <a:rPr lang="hr-HR" b="1" dirty="0" smtClean="0">
                <a:latin typeface="Britannic Bold" pitchFamily="34" charset="0"/>
              </a:rPr>
              <a:t> </a:t>
            </a:r>
            <a:r>
              <a:rPr lang="hr-HR" b="1" dirty="0" err="1" smtClean="0">
                <a:latin typeface="Britannic Bold" pitchFamily="34" charset="0"/>
              </a:rPr>
              <a:t>Gycexol</a:t>
            </a:r>
            <a:r>
              <a:rPr lang="hr-HR" b="1" dirty="0" smtClean="0">
                <a:latin typeface="Britannic Bold" pitchFamily="34" charset="0"/>
              </a:rPr>
              <a:t> </a:t>
            </a:r>
            <a:r>
              <a:rPr lang="hr-HR" b="1" dirty="0" err="1" smtClean="0">
                <a:latin typeface="Britannic Bold" pitchFamily="34" charset="0"/>
              </a:rPr>
              <a:t>Reprod</a:t>
            </a:r>
            <a:r>
              <a:rPr lang="hr-HR" b="1" dirty="0" smtClean="0">
                <a:latin typeface="Britannic Bold" pitchFamily="34" charset="0"/>
              </a:rPr>
              <a:t> </a:t>
            </a:r>
            <a:r>
              <a:rPr lang="hr-HR" b="1" dirty="0" err="1" smtClean="0">
                <a:latin typeface="Britannic Bold" pitchFamily="34" charset="0"/>
              </a:rPr>
              <a:t>Biol</a:t>
            </a:r>
            <a:r>
              <a:rPr lang="hr-HR" b="1" dirty="0" smtClean="0">
                <a:latin typeface="Britannic Bold" pitchFamily="34" charset="0"/>
              </a:rPr>
              <a:t> 2011;158:280-4.</a:t>
            </a:r>
            <a:endParaRPr lang="hr-HR" b="1" dirty="0">
              <a:latin typeface="Britannic Bold" pitchFamily="34" charset="0"/>
            </a:endParaRPr>
          </a:p>
        </p:txBody>
      </p:sp>
    </p:spTree>
    <p:extLst>
      <p:ext uri="{BB962C8B-B14F-4D97-AF65-F5344CB8AC3E}">
        <p14:creationId xmlns:p14="http://schemas.microsoft.com/office/powerpoint/2010/main" val="4009524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6512511" cy="1143000"/>
          </a:xfrm>
        </p:spPr>
        <p:txBody>
          <a:bodyPr/>
          <a:lstStyle/>
          <a:p>
            <a:pPr>
              <a:buNone/>
            </a:pPr>
            <a:r>
              <a:rPr lang="hr-HR" dirty="0" smtClean="0">
                <a:solidFill>
                  <a:srgbClr val="0070C0"/>
                </a:solidFill>
              </a:rPr>
              <a:t>Recurrent endometrioma</a:t>
            </a:r>
            <a:endParaRPr lang="hr-HR" dirty="0">
              <a:solidFill>
                <a:srgbClr val="0070C0"/>
              </a:solidFill>
            </a:endParaRPr>
          </a:p>
        </p:txBody>
      </p:sp>
      <p:sp>
        <p:nvSpPr>
          <p:cNvPr id="3" name="Content Placeholder 2"/>
          <p:cNvSpPr>
            <a:spLocks noGrp="1"/>
          </p:cNvSpPr>
          <p:nvPr>
            <p:ph sz="quarter" idx="13"/>
          </p:nvPr>
        </p:nvSpPr>
        <p:spPr>
          <a:xfrm>
            <a:off x="395536" y="1556792"/>
            <a:ext cx="6400800" cy="5112568"/>
          </a:xfrm>
        </p:spPr>
        <p:txBody>
          <a:bodyPr>
            <a:normAutofit lnSpcReduction="10000"/>
          </a:bodyPr>
          <a:lstStyle/>
          <a:p>
            <a:r>
              <a:rPr lang="hr-HR" sz="2600" b="1" u="sng" dirty="0" smtClean="0">
                <a:effectLst>
                  <a:outerShdw blurRad="38100" dist="38100" dir="2700000" algn="tl">
                    <a:srgbClr val="000000">
                      <a:alpha val="43137"/>
                    </a:srgbClr>
                  </a:outerShdw>
                </a:effectLst>
              </a:rPr>
              <a:t>high risk for additional damage of ovarian reserve</a:t>
            </a:r>
          </a:p>
          <a:p>
            <a:r>
              <a:rPr lang="en-US" b="1" dirty="0" smtClean="0">
                <a:solidFill>
                  <a:srgbClr val="FF0000"/>
                </a:solidFill>
              </a:rPr>
              <a:t>can </a:t>
            </a:r>
            <a:r>
              <a:rPr lang="en-US" b="1" u="sng" dirty="0" smtClean="0">
                <a:solidFill>
                  <a:srgbClr val="FF0000"/>
                </a:solidFill>
              </a:rPr>
              <a:t>remain asymptomatic </a:t>
            </a:r>
            <a:r>
              <a:rPr lang="en-US" b="1" dirty="0" smtClean="0">
                <a:solidFill>
                  <a:srgbClr val="FF0000"/>
                </a:solidFill>
              </a:rPr>
              <a:t>and do not necessarily progress in size</a:t>
            </a:r>
            <a:r>
              <a:rPr lang="hr-HR" b="1" dirty="0" smtClean="0">
                <a:solidFill>
                  <a:srgbClr val="FF0000"/>
                </a:solidFill>
              </a:rPr>
              <a:t> </a:t>
            </a:r>
            <a:r>
              <a:rPr lang="en-US" b="1" dirty="0" smtClean="0">
                <a:solidFill>
                  <a:srgbClr val="FF0000"/>
                </a:solidFill>
              </a:rPr>
              <a:t>with or without medical treatment. </a:t>
            </a:r>
            <a:endParaRPr lang="hr-HR" b="1" dirty="0" smtClean="0">
              <a:solidFill>
                <a:srgbClr val="FF0000"/>
              </a:solidFill>
            </a:endParaRPr>
          </a:p>
          <a:p>
            <a:r>
              <a:rPr lang="en-US" b="1" u="sng" dirty="0" smtClean="0">
                <a:solidFill>
                  <a:srgbClr val="FF0000"/>
                </a:solidFill>
              </a:rPr>
              <a:t>decision to </a:t>
            </a:r>
            <a:r>
              <a:rPr lang="en-US" b="1" u="sng" dirty="0" err="1" smtClean="0">
                <a:solidFill>
                  <a:srgbClr val="FF0000"/>
                </a:solidFill>
              </a:rPr>
              <a:t>reoperate</a:t>
            </a:r>
            <a:r>
              <a:rPr lang="en-US" b="1" u="sng" dirty="0" smtClean="0">
                <a:solidFill>
                  <a:srgbClr val="FF0000"/>
                </a:solidFill>
              </a:rPr>
              <a:t> </a:t>
            </a:r>
            <a:r>
              <a:rPr lang="en-US" b="1" dirty="0" smtClean="0">
                <a:solidFill>
                  <a:srgbClr val="FF0000"/>
                </a:solidFill>
              </a:rPr>
              <a:t>depends less on the </a:t>
            </a:r>
            <a:r>
              <a:rPr lang="en-US" b="1" dirty="0" err="1" smtClean="0">
                <a:solidFill>
                  <a:srgbClr val="FF0000"/>
                </a:solidFill>
              </a:rPr>
              <a:t>endometrioma's</a:t>
            </a:r>
            <a:r>
              <a:rPr lang="en-US" b="1" dirty="0" smtClean="0">
                <a:solidFill>
                  <a:srgbClr val="FF0000"/>
                </a:solidFill>
              </a:rPr>
              <a:t> size than on </a:t>
            </a:r>
            <a:r>
              <a:rPr lang="en-US" b="1" u="sng" dirty="0" smtClean="0">
                <a:solidFill>
                  <a:srgbClr val="FF0000"/>
                </a:solidFill>
              </a:rPr>
              <a:t>symptoms</a:t>
            </a:r>
            <a:endParaRPr lang="hr-HR" b="1" dirty="0" smtClean="0">
              <a:solidFill>
                <a:srgbClr val="FF0000"/>
              </a:solidFill>
            </a:endParaRPr>
          </a:p>
          <a:p>
            <a:r>
              <a:rPr lang="en-US" b="1" dirty="0" smtClean="0">
                <a:solidFill>
                  <a:srgbClr val="FF0000"/>
                </a:solidFill>
              </a:rPr>
              <a:t>such patients are also more likely to have signs of </a:t>
            </a:r>
            <a:r>
              <a:rPr lang="en-US" b="1" u="sng" dirty="0" smtClean="0">
                <a:solidFill>
                  <a:srgbClr val="FF0000"/>
                </a:solidFill>
              </a:rPr>
              <a:t>deep nodules and </a:t>
            </a:r>
            <a:r>
              <a:rPr lang="en-US" b="1" u="sng" dirty="0" err="1" smtClean="0">
                <a:solidFill>
                  <a:srgbClr val="FF0000"/>
                </a:solidFill>
              </a:rPr>
              <a:t>adnexal</a:t>
            </a:r>
            <a:r>
              <a:rPr lang="en-US" b="1" u="sng" dirty="0" smtClean="0">
                <a:solidFill>
                  <a:srgbClr val="FF0000"/>
                </a:solidFill>
              </a:rPr>
              <a:t>/bowel adhesions </a:t>
            </a:r>
            <a:r>
              <a:rPr lang="en-US" b="1" dirty="0" smtClean="0">
                <a:solidFill>
                  <a:srgbClr val="FF0000"/>
                </a:solidFill>
              </a:rPr>
              <a:t>and larger </a:t>
            </a:r>
            <a:r>
              <a:rPr lang="en-US" b="1" dirty="0" err="1" smtClean="0">
                <a:solidFill>
                  <a:srgbClr val="FF0000"/>
                </a:solidFill>
              </a:rPr>
              <a:t>endometriomas</a:t>
            </a:r>
            <a:r>
              <a:rPr lang="en-US" b="1" dirty="0" smtClean="0">
                <a:solidFill>
                  <a:srgbClr val="FF0000"/>
                </a:solidFill>
              </a:rPr>
              <a:t> on TVS scan, thus predisposing them to require a second procedure.</a:t>
            </a:r>
            <a:endParaRPr lang="hr-HR" b="1" dirty="0" smtClean="0">
              <a:solidFill>
                <a:srgbClr val="FF0000"/>
              </a:solidFill>
            </a:endParaRPr>
          </a:p>
          <a:p>
            <a:pPr>
              <a:buNone/>
            </a:pPr>
            <a:r>
              <a:rPr lang="hr-HR" sz="1500" b="1" dirty="0" smtClean="0">
                <a:solidFill>
                  <a:srgbClr val="0070C0"/>
                </a:solidFill>
              </a:rPr>
              <a:t>   Exacoustos C. et al.</a:t>
            </a:r>
            <a:r>
              <a:rPr lang="en-US" sz="1500" b="1" dirty="0" smtClean="0">
                <a:solidFill>
                  <a:srgbClr val="0070C0"/>
                </a:solidFill>
              </a:rPr>
              <a:t> </a:t>
            </a:r>
            <a:r>
              <a:rPr lang="en-US" sz="1500" b="1" dirty="0" smtClean="0"/>
              <a:t>Recurrence of </a:t>
            </a:r>
            <a:r>
              <a:rPr lang="en-US" sz="1500" b="1" dirty="0" err="1" smtClean="0"/>
              <a:t>endometriomas</a:t>
            </a:r>
            <a:r>
              <a:rPr lang="en-US" sz="1500" b="1" dirty="0" smtClean="0"/>
              <a:t> after laparoscopic removal: </a:t>
            </a:r>
            <a:r>
              <a:rPr lang="en-US" sz="1500" b="1" dirty="0" err="1" smtClean="0"/>
              <a:t>sonographic</a:t>
            </a:r>
            <a:r>
              <a:rPr lang="en-US" sz="1500" b="1" dirty="0" smtClean="0"/>
              <a:t> and clinical follow-up and indication for second surgery.</a:t>
            </a:r>
            <a:r>
              <a:rPr lang="hr-HR" sz="1500" b="1" dirty="0" smtClean="0"/>
              <a:t> J Minim Invasive Gynecol </a:t>
            </a:r>
            <a:r>
              <a:rPr lang="hr-HR" sz="1500" dirty="0" smtClean="0"/>
              <a:t>2006 Jul-Aug;13(4):281-8.</a:t>
            </a:r>
            <a:endParaRPr lang="en-US" sz="1500" b="1" dirty="0" smtClean="0"/>
          </a:p>
          <a:p>
            <a:endParaRPr lang="hr-HR" b="1" dirty="0" smtClean="0">
              <a:solidFill>
                <a:srgbClr val="FF0000"/>
              </a:solidFill>
              <a:effectLst>
                <a:outerShdw blurRad="38100" dist="38100" dir="2700000" algn="tl">
                  <a:srgbClr val="000000">
                    <a:alpha val="43137"/>
                  </a:srgbClr>
                </a:outerShdw>
              </a:effectLst>
            </a:endParaRPr>
          </a:p>
          <a:p>
            <a:endParaRPr lang="hr-HR" b="1" dirty="0" smtClean="0">
              <a:solidFill>
                <a:srgbClr val="FF0000"/>
              </a:solidFill>
              <a:effectLst>
                <a:outerShdw blurRad="38100" dist="38100" dir="2700000" algn="tl">
                  <a:srgbClr val="000000">
                    <a:alpha val="43137"/>
                  </a:srgbClr>
                </a:outerShdw>
              </a:effectLst>
            </a:endParaRPr>
          </a:p>
          <a:p>
            <a:endParaRPr lang="hr-HR"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6512511" cy="1143000"/>
          </a:xfrm>
        </p:spPr>
        <p:txBody>
          <a:bodyPr/>
          <a:lstStyle/>
          <a:p>
            <a:pPr>
              <a:buNone/>
            </a:pPr>
            <a:r>
              <a:rPr lang="hr-HR" dirty="0" smtClean="0">
                <a:solidFill>
                  <a:srgbClr val="0070C0"/>
                </a:solidFill>
              </a:rPr>
              <a:t>Risk for recurrent endometrioma</a:t>
            </a:r>
            <a:endParaRPr lang="hr-HR" dirty="0">
              <a:solidFill>
                <a:srgbClr val="0070C0"/>
              </a:solidFill>
            </a:endParaRPr>
          </a:p>
        </p:txBody>
      </p:sp>
      <p:sp>
        <p:nvSpPr>
          <p:cNvPr id="3" name="Content Placeholder 2"/>
          <p:cNvSpPr>
            <a:spLocks noGrp="1"/>
          </p:cNvSpPr>
          <p:nvPr>
            <p:ph sz="quarter" idx="13"/>
          </p:nvPr>
        </p:nvSpPr>
        <p:spPr>
          <a:xfrm>
            <a:off x="1043608" y="2276872"/>
            <a:ext cx="6400800" cy="4032448"/>
          </a:xfrm>
        </p:spPr>
        <p:txBody>
          <a:bodyPr>
            <a:normAutofit fontScale="92500"/>
          </a:bodyPr>
          <a:lstStyle/>
          <a:p>
            <a:endParaRPr lang="hr-HR" sz="3200" b="1" dirty="0" smtClean="0">
              <a:solidFill>
                <a:srgbClr val="FF0000"/>
              </a:solidFill>
            </a:endParaRPr>
          </a:p>
          <a:p>
            <a:r>
              <a:rPr lang="en-US" sz="3200" b="1" dirty="0" smtClean="0">
                <a:solidFill>
                  <a:srgbClr val="FF0000"/>
                </a:solidFill>
              </a:rPr>
              <a:t>Ovarian responsiveness is higher in gonads that developed recurrent </a:t>
            </a:r>
            <a:r>
              <a:rPr lang="en-US" sz="3200" b="1" dirty="0" err="1" smtClean="0">
                <a:solidFill>
                  <a:srgbClr val="FF0000"/>
                </a:solidFill>
              </a:rPr>
              <a:t>endometriomas</a:t>
            </a:r>
            <a:r>
              <a:rPr lang="en-US" sz="3200" b="1" dirty="0" smtClean="0">
                <a:solidFill>
                  <a:srgbClr val="FF0000"/>
                </a:solidFill>
              </a:rPr>
              <a:t>.</a:t>
            </a:r>
            <a:endParaRPr lang="hr-HR" sz="3200" b="1" dirty="0" smtClean="0">
              <a:solidFill>
                <a:srgbClr val="FF0000"/>
              </a:solidFill>
            </a:endParaRPr>
          </a:p>
          <a:p>
            <a:endParaRPr lang="hr-HR" sz="1500" b="1" dirty="0" smtClean="0">
              <a:solidFill>
                <a:srgbClr val="0070C0"/>
              </a:solidFill>
              <a:effectLst>
                <a:outerShdw blurRad="38100" dist="38100" dir="2700000" algn="tl">
                  <a:srgbClr val="000000">
                    <a:alpha val="43137"/>
                  </a:srgbClr>
                </a:outerShdw>
              </a:effectLst>
            </a:endParaRPr>
          </a:p>
          <a:p>
            <a:endParaRPr lang="hr-HR" sz="1500" b="1" dirty="0" smtClean="0">
              <a:solidFill>
                <a:srgbClr val="0070C0"/>
              </a:solidFill>
              <a:effectLst>
                <a:outerShdw blurRad="38100" dist="38100" dir="2700000" algn="tl">
                  <a:srgbClr val="000000">
                    <a:alpha val="43137"/>
                  </a:srgbClr>
                </a:outerShdw>
              </a:effectLst>
            </a:endParaRPr>
          </a:p>
          <a:p>
            <a:pPr>
              <a:buNone/>
            </a:pPr>
            <a:endParaRPr lang="hr-HR" sz="1500" b="1" dirty="0" smtClean="0">
              <a:solidFill>
                <a:srgbClr val="0070C0"/>
              </a:solidFill>
              <a:effectLst>
                <a:outerShdw blurRad="38100" dist="38100" dir="2700000" algn="tl">
                  <a:srgbClr val="000000">
                    <a:alpha val="43137"/>
                  </a:srgbClr>
                </a:outerShdw>
              </a:effectLst>
            </a:endParaRPr>
          </a:p>
          <a:p>
            <a:r>
              <a:rPr lang="hr-HR" sz="1500" b="1" dirty="0" smtClean="0">
                <a:solidFill>
                  <a:srgbClr val="0070C0"/>
                </a:solidFill>
                <a:effectLst>
                  <a:outerShdw blurRad="38100" dist="38100" dir="2700000" algn="tl">
                    <a:srgbClr val="000000">
                      <a:alpha val="43137"/>
                    </a:srgbClr>
                  </a:outerShdw>
                </a:effectLst>
              </a:rPr>
              <a:t>Somigliana E et al. </a:t>
            </a:r>
            <a:r>
              <a:rPr lang="en-US" sz="1600" b="1" dirty="0" smtClean="0"/>
              <a:t>Recurrent </a:t>
            </a:r>
            <a:r>
              <a:rPr lang="en-US" sz="1600" b="1" dirty="0" err="1" smtClean="0"/>
              <a:t>endometrioma</a:t>
            </a:r>
            <a:r>
              <a:rPr lang="en-US" sz="1600" b="1" dirty="0" smtClean="0"/>
              <a:t> and ovarian reserve: biological connection or surgical paradox?</a:t>
            </a:r>
            <a:r>
              <a:rPr lang="en-US" sz="1600" dirty="0" smtClean="0"/>
              <a:t> </a:t>
            </a:r>
            <a:r>
              <a:rPr lang="hr-HR" sz="1600" b="1" dirty="0" smtClean="0"/>
              <a:t>Am J Obstet Gynecol 2011</a:t>
            </a:r>
            <a:r>
              <a:rPr lang="en-US" sz="1600" b="1" dirty="0" smtClean="0"/>
              <a:t>;204(6):529.e1-5. </a:t>
            </a:r>
          </a:p>
          <a:p>
            <a:endParaRPr lang="hr-HR" b="1" dirty="0" smtClean="0">
              <a:solidFill>
                <a:srgbClr val="FF0000"/>
              </a:solidFill>
              <a:effectLst>
                <a:outerShdw blurRad="38100" dist="38100" dir="2700000" algn="tl">
                  <a:srgbClr val="000000">
                    <a:alpha val="43137"/>
                  </a:srgbClr>
                </a:outerShdw>
              </a:effectLst>
            </a:endParaRPr>
          </a:p>
          <a:p>
            <a:endParaRPr lang="hr-HR" b="1" dirty="0" smtClean="0">
              <a:solidFill>
                <a:srgbClr val="FF0000"/>
              </a:solidFill>
              <a:effectLst>
                <a:outerShdw blurRad="38100" dist="38100" dir="2700000" algn="tl">
                  <a:srgbClr val="000000">
                    <a:alpha val="43137"/>
                  </a:srgbClr>
                </a:outerShdw>
              </a:effectLst>
            </a:endParaRPr>
          </a:p>
          <a:p>
            <a:endParaRPr lang="hr-HR"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31640" y="980728"/>
            <a:ext cx="6400800" cy="5256584"/>
          </a:xfrm>
        </p:spPr>
        <p:txBody>
          <a:bodyPr>
            <a:normAutofit lnSpcReduction="10000"/>
          </a:bodyPr>
          <a:lstStyle/>
          <a:p>
            <a:r>
              <a:rPr lang="hr-HR" b="1" dirty="0" smtClean="0">
                <a:solidFill>
                  <a:srgbClr val="0070C0"/>
                </a:solidFill>
              </a:rPr>
              <a:t>Yu HT, Huang HY, Soong Yk, Lee CL, Xhao A, Wang CJ. </a:t>
            </a:r>
          </a:p>
          <a:p>
            <a:endParaRPr lang="hr-HR" b="1" dirty="0" smtClean="0">
              <a:solidFill>
                <a:srgbClr val="0070C0"/>
              </a:solidFill>
            </a:endParaRPr>
          </a:p>
          <a:p>
            <a:r>
              <a:rPr lang="hr-HR" sz="2800" b="1" dirty="0" smtClean="0">
                <a:solidFill>
                  <a:srgbClr val="C00000"/>
                </a:solidFill>
              </a:rPr>
              <a:t>Laparoscopic ovarian cystectomy of endometriomas: </a:t>
            </a:r>
            <a:r>
              <a:rPr lang="hr-HR" sz="2800" b="1" u="sng" dirty="0" smtClean="0">
                <a:solidFill>
                  <a:srgbClr val="C00000"/>
                </a:solidFill>
              </a:rPr>
              <a:t>surgeons' experience</a:t>
            </a:r>
            <a:r>
              <a:rPr lang="hr-HR" sz="2800" b="1" dirty="0" smtClean="0">
                <a:solidFill>
                  <a:srgbClr val="C00000"/>
                </a:solidFill>
              </a:rPr>
              <a:t> may affect ovarian reserve and live-born rate in infertile patients with in vitro fertilization-intracytoplasmic sperm injection.</a:t>
            </a:r>
          </a:p>
          <a:p>
            <a:pPr>
              <a:buNone/>
            </a:pPr>
            <a:endParaRPr lang="hr-HR" sz="2800" b="1" dirty="0" smtClean="0">
              <a:solidFill>
                <a:srgbClr val="C00000"/>
              </a:solidFill>
            </a:endParaRPr>
          </a:p>
          <a:p>
            <a:r>
              <a:rPr lang="hr-HR" b="1" dirty="0" smtClean="0">
                <a:solidFill>
                  <a:srgbClr val="7030A0"/>
                </a:solidFill>
                <a:hlinkClick r:id="rId2" tooltip="European journal of obstetrics, gynecology, and reproductive biology."/>
              </a:rPr>
              <a:t>Eur J Obstet Gycexol Reprod Biol 2010;152:172-5</a:t>
            </a:r>
            <a:endParaRPr lang="hr-HR" dirty="0" smtClean="0">
              <a:solidFill>
                <a:srgbClr val="7030A0"/>
              </a:solidFill>
              <a:hlinkClick r:id="rId2" tooltip="European journal of obstetrics, gynecology, and reproductive biology."/>
            </a:endParaRPr>
          </a:p>
          <a:p>
            <a:pPr>
              <a:buNone/>
            </a:pPr>
            <a:endParaRPr lang="hr-HR" b="1" dirty="0" smtClean="0"/>
          </a:p>
          <a:p>
            <a:endParaRPr lang="hr-H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31640" y="980728"/>
            <a:ext cx="6400800" cy="5256584"/>
          </a:xfrm>
        </p:spPr>
        <p:txBody>
          <a:bodyPr>
            <a:normAutofit/>
          </a:bodyPr>
          <a:lstStyle/>
          <a:p>
            <a:r>
              <a:rPr lang="it-IT" b="1" dirty="0" smtClean="0">
                <a:solidFill>
                  <a:srgbClr val="0070C0"/>
                </a:solidFill>
              </a:rPr>
              <a:t>Muzii</a:t>
            </a:r>
            <a:r>
              <a:rPr lang="it-IT" dirty="0" smtClean="0">
                <a:solidFill>
                  <a:srgbClr val="0070C0"/>
                </a:solidFill>
              </a:rPr>
              <a:t> </a:t>
            </a:r>
            <a:r>
              <a:rPr lang="hr-HR" dirty="0" smtClean="0">
                <a:solidFill>
                  <a:srgbClr val="0070C0"/>
                </a:solidFill>
              </a:rPr>
              <a:t> et al. </a:t>
            </a:r>
          </a:p>
          <a:p>
            <a:endParaRPr lang="hr-HR" b="1" dirty="0" smtClean="0">
              <a:solidFill>
                <a:srgbClr val="0070C0"/>
              </a:solidFill>
            </a:endParaRPr>
          </a:p>
          <a:p>
            <a:r>
              <a:rPr lang="en-US" sz="2800" b="1" dirty="0" err="1" smtClean="0">
                <a:solidFill>
                  <a:schemeClr val="tx1"/>
                </a:solidFill>
                <a:effectLst>
                  <a:outerShdw blurRad="38100" dist="38100" dir="2700000" algn="tl">
                    <a:srgbClr val="000000">
                      <a:alpha val="43137"/>
                    </a:srgbClr>
                  </a:outerShdw>
                </a:effectLst>
                <a:hlinkClick r:id="rId2"/>
              </a:rPr>
              <a:t>Histologic</a:t>
            </a:r>
            <a:r>
              <a:rPr lang="en-US" sz="2800" b="1" dirty="0" smtClean="0">
                <a:solidFill>
                  <a:schemeClr val="tx1"/>
                </a:solidFill>
                <a:effectLst>
                  <a:outerShdw blurRad="38100" dist="38100" dir="2700000" algn="tl">
                    <a:srgbClr val="000000">
                      <a:alpha val="43137"/>
                    </a:srgbClr>
                  </a:outerShdw>
                </a:effectLst>
                <a:hlinkClick r:id="rId2"/>
              </a:rPr>
              <a:t> analysis of specimens from laparoscopic </a:t>
            </a:r>
            <a:r>
              <a:rPr lang="en-US" sz="2800" b="1" dirty="0" err="1" smtClean="0">
                <a:solidFill>
                  <a:schemeClr val="tx1"/>
                </a:solidFill>
                <a:effectLst>
                  <a:outerShdw blurRad="38100" dist="38100" dir="2700000" algn="tl">
                    <a:srgbClr val="000000">
                      <a:alpha val="43137"/>
                    </a:srgbClr>
                  </a:outerShdw>
                </a:effectLst>
                <a:hlinkClick r:id="rId2"/>
              </a:rPr>
              <a:t>endometrioma</a:t>
            </a:r>
            <a:r>
              <a:rPr lang="en-US" sz="2800" b="1" dirty="0" smtClean="0">
                <a:solidFill>
                  <a:schemeClr val="tx1"/>
                </a:solidFill>
                <a:effectLst>
                  <a:outerShdw blurRad="38100" dist="38100" dir="2700000" algn="tl">
                    <a:srgbClr val="000000">
                      <a:alpha val="43137"/>
                    </a:srgbClr>
                  </a:outerShdw>
                </a:effectLst>
                <a:hlinkClick r:id="rId2"/>
              </a:rPr>
              <a:t> excision performed by </a:t>
            </a:r>
            <a:r>
              <a:rPr lang="en-US" sz="4000" b="1" i="1" dirty="0" smtClean="0">
                <a:solidFill>
                  <a:schemeClr val="tx1"/>
                </a:solidFill>
                <a:effectLst>
                  <a:outerShdw blurRad="38100" dist="38100" dir="2700000" algn="tl">
                    <a:srgbClr val="000000">
                      <a:alpha val="43137"/>
                    </a:srgbClr>
                  </a:outerShdw>
                </a:effectLst>
                <a:hlinkClick r:id="rId2"/>
              </a:rPr>
              <a:t>different surgeons</a:t>
            </a:r>
            <a:r>
              <a:rPr lang="en-US" sz="4000" b="1" dirty="0" smtClean="0">
                <a:solidFill>
                  <a:schemeClr val="tx1"/>
                </a:solidFill>
                <a:effectLst>
                  <a:outerShdw blurRad="38100" dist="38100" dir="2700000" algn="tl">
                    <a:srgbClr val="000000">
                      <a:alpha val="43137"/>
                    </a:srgbClr>
                  </a:outerShdw>
                </a:effectLst>
                <a:hlinkClick r:id="rId2"/>
              </a:rPr>
              <a:t>: </a:t>
            </a:r>
            <a:r>
              <a:rPr lang="en-US" sz="2800" b="1" dirty="0" smtClean="0">
                <a:solidFill>
                  <a:schemeClr val="tx1"/>
                </a:solidFill>
                <a:effectLst>
                  <a:outerShdw blurRad="38100" dist="38100" dir="2700000" algn="tl">
                    <a:srgbClr val="000000">
                      <a:alpha val="43137"/>
                    </a:srgbClr>
                  </a:outerShdw>
                </a:effectLst>
                <a:hlinkClick r:id="rId2"/>
              </a:rPr>
              <a:t>does the surgeon matter?</a:t>
            </a:r>
            <a:endParaRPr lang="hr-HR" sz="2800" b="1" dirty="0" smtClean="0">
              <a:solidFill>
                <a:schemeClr val="tx1"/>
              </a:solidFill>
              <a:effectLst>
                <a:outerShdw blurRad="38100" dist="38100" dir="2700000" algn="tl">
                  <a:srgbClr val="000000">
                    <a:alpha val="43137"/>
                  </a:srgbClr>
                </a:outerShdw>
              </a:effectLst>
            </a:endParaRPr>
          </a:p>
          <a:p>
            <a:endParaRPr lang="hr-HR" sz="2800" b="1" dirty="0" smtClean="0">
              <a:solidFill>
                <a:schemeClr val="tx1"/>
              </a:solidFill>
              <a:effectLst>
                <a:outerShdw blurRad="38100" dist="38100" dir="2700000" algn="tl">
                  <a:srgbClr val="000000">
                    <a:alpha val="43137"/>
                  </a:srgbClr>
                </a:outerShdw>
              </a:effectLst>
            </a:endParaRPr>
          </a:p>
          <a:p>
            <a:r>
              <a:rPr lang="hr-HR" b="1" dirty="0" smtClean="0">
                <a:solidFill>
                  <a:srgbClr val="FF0000"/>
                </a:solidFill>
              </a:rPr>
              <a:t>Fertil Steril. 2011 May;95(6):2116-9.</a:t>
            </a:r>
          </a:p>
          <a:p>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9pPr>
          </a:lstStyle>
          <a:p>
            <a:pPr algn="ctr" eaLnBrk="1"/>
            <a:r>
              <a:rPr lang="en-GB" sz="1500" b="1">
                <a:solidFill>
                  <a:srgbClr val="000000"/>
                </a:solidFill>
                <a:latin typeface="Arial" pitchFamily="34" charset="0"/>
              </a:rPr>
              <a:t>Schematic representation of the number of primordial follicles present in the ovaries and the chromosomal quality of oocytes in relation to female age and corresponding reproductive events. </a:t>
            </a:r>
          </a:p>
        </p:txBody>
      </p:sp>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160" y="6100481"/>
            <a:ext cx="1486080" cy="535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229" y="1102751"/>
            <a:ext cx="72561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929229" y="608824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9pPr>
          </a:lstStyle>
          <a:p>
            <a:pPr eaLnBrk="1"/>
            <a:r>
              <a:rPr lang="en-GB" sz="1100" b="1" dirty="0" err="1">
                <a:solidFill>
                  <a:srgbClr val="000000"/>
                </a:solidFill>
                <a:latin typeface="Arial" pitchFamily="34" charset="0"/>
              </a:rPr>
              <a:t>Broekmans</a:t>
            </a:r>
            <a:r>
              <a:rPr lang="en-GB" sz="1100" b="1" dirty="0">
                <a:solidFill>
                  <a:srgbClr val="000000"/>
                </a:solidFill>
                <a:latin typeface="Arial" pitchFamily="34" charset="0"/>
              </a:rPr>
              <a:t> F J et al. Endocrine Reviews 2009;30:465-493</a:t>
            </a:r>
          </a:p>
        </p:txBody>
      </p:sp>
      <p:sp>
        <p:nvSpPr>
          <p:cNvPr id="2054"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9pPr>
          </a:lstStyle>
          <a:p>
            <a:pPr eaLnBrk="1"/>
            <a:r>
              <a:rPr lang="en-GB" sz="900">
                <a:solidFill>
                  <a:srgbClr val="000000"/>
                </a:solidFill>
                <a:latin typeface="Arial" pitchFamily="34" charset="0"/>
              </a:rPr>
              <a:t>©2009 by Endocrine Society</a:t>
            </a:r>
          </a:p>
        </p:txBody>
      </p:sp>
    </p:spTree>
    <p:extLst>
      <p:ext uri="{BB962C8B-B14F-4D97-AF65-F5344CB8AC3E}">
        <p14:creationId xmlns:p14="http://schemas.microsoft.com/office/powerpoint/2010/main" val="3270044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28335" cy="1143000"/>
          </a:xfrm>
        </p:spPr>
        <p:txBody>
          <a:bodyPr/>
          <a:lstStyle/>
          <a:p>
            <a:r>
              <a:rPr lang="hr-HR" u="sng" dirty="0" smtClean="0">
                <a:solidFill>
                  <a:srgbClr val="FF0000"/>
                </a:solidFill>
              </a:rPr>
              <a:t>CONCLUSIONS:</a:t>
            </a:r>
            <a:r>
              <a:rPr lang="hr-HR" dirty="0" smtClean="0">
                <a:solidFill>
                  <a:srgbClr val="FF0000"/>
                </a:solidFill>
              </a:rPr>
              <a:t> </a:t>
            </a:r>
            <a:endParaRPr lang="hr-HR" dirty="0">
              <a:solidFill>
                <a:srgbClr val="FF0000"/>
              </a:solidFill>
            </a:endParaRPr>
          </a:p>
        </p:txBody>
      </p:sp>
      <p:sp>
        <p:nvSpPr>
          <p:cNvPr id="3" name="Content Placeholder 2"/>
          <p:cNvSpPr>
            <a:spLocks noGrp="1"/>
          </p:cNvSpPr>
          <p:nvPr>
            <p:ph sz="quarter" idx="13"/>
          </p:nvPr>
        </p:nvSpPr>
        <p:spPr>
          <a:xfrm>
            <a:off x="1691680" y="1052736"/>
            <a:ext cx="7128792" cy="5688632"/>
          </a:xfrm>
        </p:spPr>
        <p:txBody>
          <a:bodyPr>
            <a:normAutofit fontScale="92500" lnSpcReduction="20000"/>
          </a:bodyPr>
          <a:lstStyle/>
          <a:p>
            <a:r>
              <a:rPr lang="hr-HR" b="1" dirty="0" smtClean="0">
                <a:solidFill>
                  <a:srgbClr val="002060"/>
                </a:solidFill>
              </a:rPr>
              <a:t>AMH level modifications supports a surgery-related damage to ovarian reserve</a:t>
            </a:r>
          </a:p>
          <a:p>
            <a:pPr>
              <a:buNone/>
            </a:pPr>
            <a:endParaRPr lang="hr-HR" b="1" dirty="0" smtClean="0">
              <a:solidFill>
                <a:srgbClr val="002060"/>
              </a:solidFill>
            </a:endParaRPr>
          </a:p>
          <a:p>
            <a:r>
              <a:rPr lang="hr-HR" b="1" dirty="0" smtClean="0">
                <a:solidFill>
                  <a:srgbClr val="002060"/>
                </a:solidFill>
              </a:rPr>
              <a:t>Examine argumets in favor of and against surgical treatment accordin to each patient’s situation to consider them in context</a:t>
            </a:r>
          </a:p>
          <a:p>
            <a:endParaRPr lang="hr-HR" b="1" dirty="0" smtClean="0">
              <a:solidFill>
                <a:srgbClr val="002060"/>
              </a:solidFill>
            </a:endParaRPr>
          </a:p>
          <a:p>
            <a:r>
              <a:rPr lang="hr-HR" b="1" dirty="0" smtClean="0">
                <a:solidFill>
                  <a:srgbClr val="002060"/>
                </a:solidFill>
              </a:rPr>
              <a:t>Pregnancy should be the main outcome measure</a:t>
            </a:r>
          </a:p>
          <a:p>
            <a:endParaRPr lang="hr-HR" b="1" dirty="0" smtClean="0">
              <a:solidFill>
                <a:srgbClr val="002060"/>
              </a:solidFill>
            </a:endParaRPr>
          </a:p>
          <a:p>
            <a:r>
              <a:rPr lang="hr-HR" b="1" dirty="0" smtClean="0">
                <a:solidFill>
                  <a:srgbClr val="002060"/>
                </a:solidFill>
              </a:rPr>
              <a:t>Surgery is the gold standard treatment for ovarian endmetriomas and should be performed with proper techiques by specifically trained surgeons in order to decrease the damage and maintain the ovarian reserve</a:t>
            </a:r>
          </a:p>
          <a:p>
            <a:endParaRPr lang="hr-HR" b="1" dirty="0" smtClean="0">
              <a:solidFill>
                <a:srgbClr val="002060"/>
              </a:solidFill>
            </a:endParaRPr>
          </a:p>
          <a:p>
            <a:endParaRPr lang="hr-HR" b="1" dirty="0" smtClean="0">
              <a:solidFill>
                <a:srgbClr val="002060"/>
              </a:solidFill>
            </a:endParaRPr>
          </a:p>
          <a:p>
            <a:r>
              <a:rPr lang="hr-HR" b="1" dirty="0" smtClean="0">
                <a:solidFill>
                  <a:srgbClr val="002060"/>
                </a:solidFill>
              </a:rPr>
              <a:t>Studies aimed at clarifying risk factors for the damage and a better understanding of the mechanisms causing tha damage are required </a:t>
            </a:r>
          </a:p>
          <a:p>
            <a:endParaRPr lang="hr-H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589240"/>
            <a:ext cx="6512511" cy="1143000"/>
          </a:xfrm>
        </p:spPr>
        <p:txBody>
          <a:bodyPr/>
          <a:lstStyle/>
          <a:p>
            <a:r>
              <a:rPr lang="hr-HR" sz="2400" dirty="0" smtClean="0">
                <a:solidFill>
                  <a:srgbClr val="0070C0"/>
                </a:solidFill>
              </a:rPr>
              <a:t>....</a:t>
            </a:r>
            <a:r>
              <a:rPr lang="hr-HR" sz="24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rPr>
              <a:t>beautiful black eyes were watching out of this window....</a:t>
            </a:r>
            <a:r>
              <a:rPr lang="hr-HR" dirty="0" smtClean="0">
                <a:solidFill>
                  <a:srgbClr val="0070C0"/>
                </a:solidFill>
              </a:rPr>
              <a:t/>
            </a:r>
            <a:br>
              <a:rPr lang="hr-HR" dirty="0" smtClean="0">
                <a:solidFill>
                  <a:srgbClr val="0070C0"/>
                </a:solidFill>
              </a:rPr>
            </a:br>
            <a:endParaRPr lang="hr-HR" dirty="0"/>
          </a:p>
        </p:txBody>
      </p:sp>
      <p:pic>
        <p:nvPicPr>
          <p:cNvPr id="1026" name="Picture 2" descr="C:\Users\korisnik\Downloads\IMAG0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3458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01008"/>
            <a:ext cx="3636085" cy="1258493"/>
          </a:xfrm>
        </p:spPr>
        <p:txBody>
          <a:bodyPr/>
          <a:lstStyle/>
          <a:p>
            <a:r>
              <a:rPr lang="hr-HR" dirty="0" smtClean="0">
                <a:solidFill>
                  <a:srgbClr val="FF0000"/>
                </a:solidFill>
              </a:rPr>
              <a:t>Bussaca M. </a:t>
            </a:r>
            <a:r>
              <a:rPr lang="hr-HR" dirty="0" smtClean="0"/>
              <a:t/>
            </a:r>
            <a:br>
              <a:rPr lang="hr-HR" dirty="0" smtClean="0"/>
            </a:br>
            <a:r>
              <a:rPr lang="hr-HR" dirty="0" smtClean="0"/>
              <a:t/>
            </a:r>
            <a:br>
              <a:rPr lang="hr-HR" dirty="0" smtClean="0"/>
            </a:br>
            <a:r>
              <a:rPr lang="hr-HR" dirty="0" smtClean="0">
                <a:solidFill>
                  <a:srgbClr val="0070C0"/>
                </a:solidFill>
              </a:rPr>
              <a:t>LPSC treatment of endometrioma –</a:t>
            </a:r>
            <a:br>
              <a:rPr lang="hr-HR" dirty="0" smtClean="0">
                <a:solidFill>
                  <a:srgbClr val="0070C0"/>
                </a:solidFill>
              </a:rPr>
            </a:br>
            <a:r>
              <a:rPr lang="hr-HR" dirty="0" smtClean="0">
                <a:solidFill>
                  <a:srgbClr val="0070C0"/>
                </a:solidFill>
              </a:rPr>
              <a:t/>
            </a:r>
            <a:br>
              <a:rPr lang="hr-HR" dirty="0" smtClean="0">
                <a:solidFill>
                  <a:srgbClr val="0070C0"/>
                </a:solidFill>
              </a:rPr>
            </a:br>
            <a:r>
              <a:rPr lang="hr-HR" sz="4000" dirty="0" smtClean="0">
                <a:solidFill>
                  <a:srgbClr val="0070C0"/>
                </a:solidFill>
              </a:rPr>
              <a:t>complex surgery</a:t>
            </a:r>
            <a:endParaRPr lang="hr-HR" sz="4000" dirty="0">
              <a:solidFill>
                <a:srgbClr val="0070C0"/>
              </a:solidFill>
            </a:endParaRPr>
          </a:p>
        </p:txBody>
      </p:sp>
      <p:sp>
        <p:nvSpPr>
          <p:cNvPr id="3" name="Content Placeholder 2"/>
          <p:cNvSpPr>
            <a:spLocks noGrp="1"/>
          </p:cNvSpPr>
          <p:nvPr>
            <p:ph idx="1"/>
          </p:nvPr>
        </p:nvSpPr>
        <p:spPr/>
        <p:txBody>
          <a:bodyPr/>
          <a:lstStyle/>
          <a:p>
            <a:r>
              <a:rPr lang="hr-HR" dirty="0" smtClean="0"/>
              <a:t> </a:t>
            </a:r>
            <a:r>
              <a:rPr lang="hr-HR" b="1" dirty="0" smtClean="0"/>
              <a:t>technical difficulties</a:t>
            </a:r>
          </a:p>
          <a:p>
            <a:r>
              <a:rPr lang="hr-HR" b="1" dirty="0" smtClean="0"/>
              <a:t> damage to the ovarian function</a:t>
            </a:r>
          </a:p>
          <a:p>
            <a:r>
              <a:rPr lang="hr-HR" b="1" dirty="0" smtClean="0"/>
              <a:t>postoperative adhesion formation and subsequent tubal damage</a:t>
            </a:r>
          </a:p>
          <a:p>
            <a:r>
              <a:rPr lang="hr-HR" b="1" dirty="0" smtClean="0"/>
              <a:t>bilaterally of the cyst and association with DE</a:t>
            </a:r>
          </a:p>
          <a:p>
            <a:r>
              <a:rPr lang="hr-HR" b="1" dirty="0" smtClean="0"/>
              <a:t>frequency of recurrences (20%)</a:t>
            </a:r>
          </a:p>
        </p:txBody>
      </p:sp>
      <p:sp>
        <p:nvSpPr>
          <p:cNvPr id="4" name="Text Placeholder 3"/>
          <p:cNvSpPr>
            <a:spLocks noGrp="1"/>
          </p:cNvSpPr>
          <p:nvPr>
            <p:ph type="body" sz="half" idx="2"/>
          </p:nvPr>
        </p:nvSpPr>
        <p:spPr>
          <a:xfrm>
            <a:off x="251520" y="5445224"/>
            <a:ext cx="3388660" cy="1296144"/>
          </a:xfrm>
        </p:spPr>
        <p:txBody>
          <a:bodyPr/>
          <a:lstStyle/>
          <a:p>
            <a:pPr marL="342900" indent="-342900"/>
            <a:r>
              <a:rPr lang="hr-HR" b="1" dirty="0" smtClean="0">
                <a:solidFill>
                  <a:srgbClr val="FF0000"/>
                </a:solidFill>
              </a:rPr>
              <a:t>European Congress on Endometriosis Nov 29 – Dec 1, 2012 Siena – Italy</a:t>
            </a:r>
          </a:p>
          <a:p>
            <a:pPr marL="342900" indent="-342900"/>
            <a:r>
              <a:rPr lang="hr-HR" b="1" dirty="0" smtClean="0">
                <a:solidFill>
                  <a:srgbClr val="FF0000"/>
                </a:solidFill>
              </a:rPr>
              <a:t>Journal of Endometriosis. 2012;4:210. </a:t>
            </a:r>
            <a:endParaRPr lang="hr-HR"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5184576" cy="1258493"/>
          </a:xfrm>
        </p:spPr>
        <p:txBody>
          <a:bodyPr/>
          <a:lstStyle/>
          <a:p>
            <a:r>
              <a:rPr lang="hr-HR" dirty="0" err="1" smtClean="0">
                <a:latin typeface="Britannic Bold" pitchFamily="34" charset="0"/>
              </a:rPr>
              <a:t>The</a:t>
            </a:r>
            <a:r>
              <a:rPr lang="hr-HR" dirty="0" smtClean="0">
                <a:latin typeface="Britannic Bold" pitchFamily="34" charset="0"/>
              </a:rPr>
              <a:t> </a:t>
            </a:r>
            <a:r>
              <a:rPr lang="hr-HR" dirty="0" err="1" smtClean="0">
                <a:latin typeface="Britannic Bold" pitchFamily="34" charset="0"/>
              </a:rPr>
              <a:t>treatment</a:t>
            </a:r>
            <a:r>
              <a:rPr lang="hr-HR" dirty="0" smtClean="0">
                <a:latin typeface="Britannic Bold" pitchFamily="34" charset="0"/>
              </a:rPr>
              <a:t> </a:t>
            </a:r>
            <a:r>
              <a:rPr lang="hr-HR" dirty="0" err="1" smtClean="0">
                <a:latin typeface="Britannic Bold" pitchFamily="34" charset="0"/>
              </a:rPr>
              <a:t>of</a:t>
            </a:r>
            <a:r>
              <a:rPr lang="hr-HR" dirty="0" smtClean="0">
                <a:latin typeface="Britannic Bold" pitchFamily="34" charset="0"/>
              </a:rPr>
              <a:t> </a:t>
            </a:r>
            <a:r>
              <a:rPr lang="hr-HR" dirty="0" err="1" smtClean="0">
                <a:latin typeface="Britannic Bold" pitchFamily="34" charset="0"/>
              </a:rPr>
              <a:t>ovarian</a:t>
            </a:r>
            <a:r>
              <a:rPr lang="hr-HR" dirty="0" smtClean="0">
                <a:latin typeface="Britannic Bold" pitchFamily="34" charset="0"/>
              </a:rPr>
              <a:t> </a:t>
            </a:r>
            <a:r>
              <a:rPr lang="hr-HR" dirty="0" err="1" smtClean="0">
                <a:latin typeface="Britannic Bold" pitchFamily="34" charset="0"/>
              </a:rPr>
              <a:t>endometrioma</a:t>
            </a:r>
            <a:r>
              <a:rPr lang="hr-HR" dirty="0" smtClean="0">
                <a:latin typeface="Britannic Bold" pitchFamily="34" charset="0"/>
              </a:rPr>
              <a:t> </a:t>
            </a:r>
            <a:br>
              <a:rPr lang="hr-HR" dirty="0" smtClean="0">
                <a:latin typeface="Britannic Bold" pitchFamily="34" charset="0"/>
              </a:rPr>
            </a:br>
            <a:r>
              <a:rPr lang="hr-HR" dirty="0">
                <a:latin typeface="Britannic Bold" pitchFamily="34" charset="0"/>
              </a:rPr>
              <a:t/>
            </a:r>
            <a:br>
              <a:rPr lang="hr-HR" dirty="0">
                <a:latin typeface="Britannic Bold" pitchFamily="34" charset="0"/>
              </a:rPr>
            </a:br>
            <a:r>
              <a:rPr lang="hr-HR" dirty="0" smtClean="0">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controversies</a:t>
            </a:r>
            <a:r>
              <a:rPr lang="hr-HR" u="sng" dirty="0" smtClean="0">
                <a:effectLst>
                  <a:outerShdw blurRad="38100" dist="38100" dir="2700000" algn="tl">
                    <a:srgbClr val="000000">
                      <a:alpha val="43137"/>
                    </a:srgbClr>
                  </a:outerShdw>
                </a:effectLst>
                <a:latin typeface="Britannic Bold" pitchFamily="34" charset="0"/>
              </a:rPr>
              <a:t>: </a:t>
            </a:r>
            <a:endParaRPr lang="hr-HR" u="sng" dirty="0">
              <a:effectLst>
                <a:outerShdw blurRad="38100" dist="38100" dir="2700000" algn="tl">
                  <a:srgbClr val="000000">
                    <a:alpha val="43137"/>
                  </a:srgbClr>
                </a:outerShdw>
              </a:effectLst>
              <a:latin typeface="Britannic Bold" pitchFamily="34" charset="0"/>
            </a:endParaRPr>
          </a:p>
        </p:txBody>
      </p:sp>
      <p:sp>
        <p:nvSpPr>
          <p:cNvPr id="4" name="Text Placeholder 3"/>
          <p:cNvSpPr>
            <a:spLocks noGrp="1"/>
          </p:cNvSpPr>
          <p:nvPr>
            <p:ph type="body" sz="half" idx="2"/>
          </p:nvPr>
        </p:nvSpPr>
        <p:spPr>
          <a:xfrm>
            <a:off x="1619672" y="3068960"/>
            <a:ext cx="5832648" cy="2736304"/>
          </a:xfrm>
        </p:spPr>
        <p:txBody>
          <a:bodyPr>
            <a:normAutofit/>
          </a:bodyPr>
          <a:lstStyle/>
          <a:p>
            <a:pPr marL="285750" indent="-285750">
              <a:buFontTx/>
              <a:buChar char="-"/>
            </a:pPr>
            <a:r>
              <a:rPr lang="hr-HR" sz="2000" dirty="0" err="1" smtClean="0">
                <a:effectLst>
                  <a:outerShdw blurRad="38100" dist="38100" dir="2700000" algn="tl">
                    <a:srgbClr val="000000">
                      <a:alpha val="43137"/>
                    </a:srgbClr>
                  </a:outerShdw>
                </a:effectLst>
                <a:latin typeface="Britannic Bold" pitchFamily="34" charset="0"/>
              </a:rPr>
              <a:t>endometrioma</a:t>
            </a:r>
            <a:r>
              <a:rPr lang="hr-HR" sz="2000" dirty="0" smtClean="0">
                <a:effectLst>
                  <a:outerShdw blurRad="38100" dist="38100" dir="2700000" algn="tl">
                    <a:srgbClr val="000000">
                      <a:alpha val="43137"/>
                    </a:srgbClr>
                  </a:outerShdw>
                </a:effectLst>
                <a:latin typeface="Britannic Bold" pitchFamily="34" charset="0"/>
              </a:rPr>
              <a:t> - </a:t>
            </a:r>
            <a:r>
              <a:rPr lang="hr-HR" sz="2000" dirty="0" err="1" smtClean="0">
                <a:effectLst>
                  <a:outerShdw blurRad="38100" dist="38100" dir="2700000" algn="tl">
                    <a:srgbClr val="000000">
                      <a:alpha val="43137"/>
                    </a:srgbClr>
                  </a:outerShdw>
                </a:effectLst>
                <a:latin typeface="Britannic Bold" pitchFamily="34" charset="0"/>
              </a:rPr>
              <a:t>infertility</a:t>
            </a:r>
            <a:endParaRPr lang="hr-HR" sz="2000" dirty="0" smtClean="0">
              <a:effectLst>
                <a:outerShdw blurRad="38100" dist="38100" dir="2700000" algn="tl">
                  <a:srgbClr val="000000">
                    <a:alpha val="43137"/>
                  </a:srgbClr>
                </a:outerShdw>
              </a:effectLst>
              <a:latin typeface="Britannic Bold" pitchFamily="34" charset="0"/>
            </a:endParaRPr>
          </a:p>
          <a:p>
            <a:pPr marL="285750" indent="-285750">
              <a:buFontTx/>
              <a:buChar char="-"/>
            </a:pPr>
            <a:r>
              <a:rPr lang="hr-HR" sz="2000" dirty="0" err="1" smtClean="0">
                <a:effectLst>
                  <a:outerShdw blurRad="38100" dist="38100" dir="2700000" algn="tl">
                    <a:srgbClr val="000000">
                      <a:alpha val="43137"/>
                    </a:srgbClr>
                  </a:outerShdw>
                </a:effectLst>
                <a:latin typeface="Britannic Bold" pitchFamily="34" charset="0"/>
              </a:rPr>
              <a:t>increased</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fertility</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after</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surgery</a:t>
            </a:r>
            <a:endParaRPr lang="hr-HR" sz="2000" dirty="0" smtClean="0">
              <a:effectLst>
                <a:outerShdw blurRad="38100" dist="38100" dir="2700000" algn="tl">
                  <a:srgbClr val="000000">
                    <a:alpha val="43137"/>
                  </a:srgbClr>
                </a:outerShdw>
              </a:effectLst>
              <a:latin typeface="Britannic Bold" pitchFamily="34" charset="0"/>
            </a:endParaRPr>
          </a:p>
          <a:p>
            <a:pPr marL="285750" indent="-285750">
              <a:buFontTx/>
              <a:buChar char="-"/>
            </a:pPr>
            <a:r>
              <a:rPr lang="hr-HR" sz="2000" dirty="0" err="1" smtClean="0">
                <a:effectLst>
                  <a:outerShdw blurRad="38100" dist="38100" dir="2700000" algn="tl">
                    <a:srgbClr val="000000">
                      <a:alpha val="43137"/>
                    </a:srgbClr>
                  </a:outerShdw>
                </a:effectLst>
                <a:latin typeface="Britannic Bold" pitchFamily="34" charset="0"/>
              </a:rPr>
              <a:t>utility</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of</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surgery</a:t>
            </a:r>
            <a:r>
              <a:rPr lang="hr-HR" sz="2000" dirty="0" smtClean="0">
                <a:effectLst>
                  <a:outerShdw blurRad="38100" dist="38100" dir="2700000" algn="tl">
                    <a:srgbClr val="000000">
                      <a:alpha val="43137"/>
                    </a:srgbClr>
                  </a:outerShdw>
                </a:effectLst>
                <a:latin typeface="Britannic Bold" pitchFamily="34" charset="0"/>
              </a:rPr>
              <a:t> for </a:t>
            </a:r>
            <a:r>
              <a:rPr lang="hr-HR" sz="2000" dirty="0" err="1" smtClean="0">
                <a:effectLst>
                  <a:outerShdw blurRad="38100" dist="38100" dir="2700000" algn="tl">
                    <a:srgbClr val="000000">
                      <a:alpha val="43137"/>
                    </a:srgbClr>
                  </a:outerShdw>
                </a:effectLst>
                <a:latin typeface="Britannic Bold" pitchFamily="34" charset="0"/>
              </a:rPr>
              <a:t>fertility</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purposes</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in</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women</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with</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endometriomas</a:t>
            </a:r>
            <a:r>
              <a:rPr lang="hr-HR" sz="2000" dirty="0" smtClean="0">
                <a:effectLst>
                  <a:outerShdw blurRad="38100" dist="38100" dir="2700000" algn="tl">
                    <a:srgbClr val="000000">
                      <a:alpha val="43137"/>
                    </a:srgbClr>
                  </a:outerShdw>
                </a:effectLst>
                <a:latin typeface="Britannic Bold" pitchFamily="34" charset="0"/>
              </a:rPr>
              <a:t> – </a:t>
            </a:r>
            <a:r>
              <a:rPr lang="hr-HR" sz="2000" dirty="0" err="1" smtClean="0">
                <a:effectLst>
                  <a:outerShdw blurRad="38100" dist="38100" dir="2700000" algn="tl">
                    <a:srgbClr val="000000">
                      <a:alpha val="43137"/>
                    </a:srgbClr>
                  </a:outerShdw>
                </a:effectLst>
                <a:latin typeface="Britannic Bold" pitchFamily="34" charset="0"/>
              </a:rPr>
              <a:t>ovarian</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damage</a:t>
            </a:r>
            <a:endParaRPr lang="hr-HR" sz="2000" dirty="0" smtClean="0">
              <a:effectLst>
                <a:outerShdw blurRad="38100" dist="38100" dir="2700000" algn="tl">
                  <a:srgbClr val="000000">
                    <a:alpha val="43137"/>
                  </a:srgbClr>
                </a:outerShdw>
              </a:effectLst>
              <a:latin typeface="Britannic Bold" pitchFamily="34" charset="0"/>
            </a:endParaRPr>
          </a:p>
          <a:p>
            <a:pPr marL="285750" indent="-285750">
              <a:buFontTx/>
              <a:buChar char="-"/>
            </a:pPr>
            <a:r>
              <a:rPr lang="hr-HR" sz="2000" dirty="0" err="1" smtClean="0">
                <a:effectLst>
                  <a:outerShdw blurRad="38100" dist="38100" dir="2700000" algn="tl">
                    <a:srgbClr val="000000">
                      <a:alpha val="43137"/>
                    </a:srgbClr>
                  </a:outerShdw>
                </a:effectLst>
                <a:latin typeface="Britannic Bold" pitchFamily="34" charset="0"/>
              </a:rPr>
              <a:t>various</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surgical</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techniques</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cystectomy</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vrs</a:t>
            </a:r>
            <a:r>
              <a:rPr lang="hr-HR" sz="2000" dirty="0" smtClean="0">
                <a:effectLst>
                  <a:outerShdw blurRad="38100" dist="38100" dir="2700000" algn="tl">
                    <a:srgbClr val="000000">
                      <a:alpha val="43137"/>
                    </a:srgbClr>
                  </a:outerShdw>
                </a:effectLst>
                <a:latin typeface="Britannic Bold" pitchFamily="34" charset="0"/>
              </a:rPr>
              <a:t> </a:t>
            </a:r>
            <a:r>
              <a:rPr lang="hr-HR" sz="2000" dirty="0" err="1" smtClean="0">
                <a:effectLst>
                  <a:outerShdw blurRad="38100" dist="38100" dir="2700000" algn="tl">
                    <a:srgbClr val="000000">
                      <a:alpha val="43137"/>
                    </a:srgbClr>
                  </a:outerShdw>
                </a:effectLst>
                <a:latin typeface="Britannic Bold" pitchFamily="34" charset="0"/>
              </a:rPr>
              <a:t>ablation</a:t>
            </a:r>
            <a:r>
              <a:rPr lang="hr-HR" sz="2000" dirty="0" smtClean="0">
                <a:effectLst>
                  <a:outerShdw blurRad="38100" dist="38100" dir="2700000" algn="tl">
                    <a:srgbClr val="000000">
                      <a:alpha val="43137"/>
                    </a:srgbClr>
                  </a:outerShdw>
                </a:effectLst>
                <a:latin typeface="Britannic Bold" pitchFamily="34" charset="0"/>
              </a:rPr>
              <a:t>)</a:t>
            </a:r>
            <a:endParaRPr lang="hr-HR" sz="2000" dirty="0">
              <a:effectLst>
                <a:outerShdw blurRad="38100" dist="38100" dir="2700000" algn="tl">
                  <a:srgbClr val="000000">
                    <a:alpha val="43137"/>
                  </a:srgbClr>
                </a:outerShdw>
              </a:effectLst>
              <a:latin typeface="Britannic Bold"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32656"/>
            <a:ext cx="2088233" cy="18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85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5184576" cy="1258493"/>
          </a:xfrm>
        </p:spPr>
        <p:txBody>
          <a:bodyPr/>
          <a:lstStyle/>
          <a:p>
            <a:r>
              <a:rPr lang="hr-HR" dirty="0" err="1" smtClean="0">
                <a:latin typeface="Britannic Bold" pitchFamily="34" charset="0"/>
              </a:rPr>
              <a:t>The</a:t>
            </a:r>
            <a:r>
              <a:rPr lang="hr-HR" dirty="0" smtClean="0">
                <a:latin typeface="Britannic Bold" pitchFamily="34" charset="0"/>
              </a:rPr>
              <a:t> </a:t>
            </a:r>
            <a:r>
              <a:rPr lang="hr-HR" dirty="0" err="1" smtClean="0">
                <a:latin typeface="Britannic Bold" pitchFamily="34" charset="0"/>
              </a:rPr>
              <a:t>treatment</a:t>
            </a:r>
            <a:r>
              <a:rPr lang="hr-HR" dirty="0" smtClean="0">
                <a:latin typeface="Britannic Bold" pitchFamily="34" charset="0"/>
              </a:rPr>
              <a:t> </a:t>
            </a:r>
            <a:r>
              <a:rPr lang="hr-HR" dirty="0" err="1" smtClean="0">
                <a:latin typeface="Britannic Bold" pitchFamily="34" charset="0"/>
              </a:rPr>
              <a:t>of</a:t>
            </a:r>
            <a:r>
              <a:rPr lang="hr-HR" dirty="0" smtClean="0">
                <a:latin typeface="Britannic Bold" pitchFamily="34" charset="0"/>
              </a:rPr>
              <a:t> </a:t>
            </a:r>
            <a:r>
              <a:rPr lang="hr-HR" dirty="0" err="1" smtClean="0">
                <a:latin typeface="Britannic Bold" pitchFamily="34" charset="0"/>
              </a:rPr>
              <a:t>ovarian</a:t>
            </a:r>
            <a:r>
              <a:rPr lang="hr-HR" dirty="0" smtClean="0">
                <a:latin typeface="Britannic Bold" pitchFamily="34" charset="0"/>
              </a:rPr>
              <a:t> </a:t>
            </a:r>
            <a:r>
              <a:rPr lang="hr-HR" dirty="0" err="1" smtClean="0">
                <a:latin typeface="Britannic Bold" pitchFamily="34" charset="0"/>
              </a:rPr>
              <a:t>endometrioma</a:t>
            </a:r>
            <a:r>
              <a:rPr lang="hr-HR" dirty="0" smtClean="0">
                <a:latin typeface="Britannic Bold" pitchFamily="34" charset="0"/>
              </a:rPr>
              <a:t> </a:t>
            </a:r>
            <a:br>
              <a:rPr lang="hr-HR" dirty="0" smtClean="0">
                <a:latin typeface="Britannic Bold" pitchFamily="34" charset="0"/>
              </a:rPr>
            </a:br>
            <a:r>
              <a:rPr lang="hr-HR" dirty="0">
                <a:latin typeface="Britannic Bold" pitchFamily="34" charset="0"/>
              </a:rPr>
              <a:t/>
            </a:r>
            <a:br>
              <a:rPr lang="hr-HR" dirty="0">
                <a:latin typeface="Britannic Bold" pitchFamily="34" charset="0"/>
              </a:rPr>
            </a:br>
            <a:r>
              <a:rPr lang="hr-HR" dirty="0" smtClean="0">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Favor</a:t>
            </a:r>
            <a:r>
              <a:rPr lang="hr-HR" u="sng" dirty="0" smtClean="0">
                <a:effectLst>
                  <a:outerShdw blurRad="38100" dist="38100" dir="2700000" algn="tl">
                    <a:srgbClr val="000000">
                      <a:alpha val="43137"/>
                    </a:srgbClr>
                  </a:outerShdw>
                </a:effectLst>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of</a:t>
            </a:r>
            <a:r>
              <a:rPr lang="hr-HR" u="sng" dirty="0" smtClean="0">
                <a:effectLst>
                  <a:outerShdw blurRad="38100" dist="38100" dir="2700000" algn="tl">
                    <a:srgbClr val="000000">
                      <a:alpha val="43137"/>
                    </a:srgbClr>
                  </a:outerShdw>
                </a:effectLst>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surgery</a:t>
            </a:r>
            <a:endParaRPr lang="hr-HR" u="sng" dirty="0">
              <a:effectLst>
                <a:outerShdw blurRad="38100" dist="38100" dir="2700000" algn="tl">
                  <a:srgbClr val="000000">
                    <a:alpha val="43137"/>
                  </a:srgbClr>
                </a:outerShdw>
              </a:effectLst>
              <a:latin typeface="Britannic Bold" pitchFamily="34" charset="0"/>
            </a:endParaRPr>
          </a:p>
        </p:txBody>
      </p:sp>
      <p:sp>
        <p:nvSpPr>
          <p:cNvPr id="4" name="Text Placeholder 3"/>
          <p:cNvSpPr>
            <a:spLocks noGrp="1"/>
          </p:cNvSpPr>
          <p:nvPr>
            <p:ph type="body" sz="half" idx="2"/>
          </p:nvPr>
        </p:nvSpPr>
        <p:spPr>
          <a:xfrm>
            <a:off x="1043608" y="2852936"/>
            <a:ext cx="7056784" cy="3456384"/>
          </a:xfrm>
        </p:spPr>
        <p:txBody>
          <a:bodyPr>
            <a:normAutofit lnSpcReduction="10000"/>
          </a:bodyPr>
          <a:lstStyle/>
          <a:p>
            <a:pPr marL="285750" indent="-285750">
              <a:buFontTx/>
              <a:buChar char="-"/>
            </a:pPr>
            <a:r>
              <a:rPr lang="hr-HR" sz="2000" dirty="0" err="1" smtClean="0">
                <a:solidFill>
                  <a:srgbClr val="7030A0"/>
                </a:solidFill>
                <a:latin typeface="Britannic Bold" pitchFamily="34" charset="0"/>
              </a:rPr>
              <a:t>symptoms</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improvement</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after</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surgery</a:t>
            </a:r>
            <a:endParaRPr lang="hr-HR" sz="2000" dirty="0" smtClean="0">
              <a:solidFill>
                <a:srgbClr val="7030A0"/>
              </a:solidFill>
              <a:latin typeface="Britannic Bold" pitchFamily="34" charset="0"/>
            </a:endParaRPr>
          </a:p>
          <a:p>
            <a:pPr marL="285750" indent="-285750">
              <a:buFontTx/>
              <a:buChar char="-"/>
            </a:pPr>
            <a:r>
              <a:rPr lang="hr-HR" sz="1200" dirty="0" smtClean="0">
                <a:latin typeface="Britannic Bold" pitchFamily="34" charset="0"/>
              </a:rPr>
              <a:t>(</a:t>
            </a:r>
            <a:r>
              <a:rPr lang="hr-HR" sz="1200" dirty="0" err="1" smtClean="0">
                <a:latin typeface="Britannic Bold" pitchFamily="34" charset="0"/>
              </a:rPr>
              <a:t>Hart</a:t>
            </a:r>
            <a:r>
              <a:rPr lang="hr-HR" sz="1200" dirty="0" smtClean="0">
                <a:latin typeface="Britannic Bold" pitchFamily="34" charset="0"/>
              </a:rPr>
              <a:t> RJ et al: </a:t>
            </a:r>
            <a:r>
              <a:rPr lang="hr-HR" sz="1200" dirty="0" err="1" smtClean="0">
                <a:latin typeface="Britannic Bold" pitchFamily="34" charset="0"/>
              </a:rPr>
              <a:t>Ecisional</a:t>
            </a:r>
            <a:r>
              <a:rPr lang="hr-HR" sz="1200" dirty="0" smtClean="0">
                <a:latin typeface="Britannic Bold" pitchFamily="34" charset="0"/>
              </a:rPr>
              <a:t> </a:t>
            </a:r>
            <a:r>
              <a:rPr lang="hr-HR" sz="1200" dirty="0" err="1" smtClean="0">
                <a:latin typeface="Britannic Bold" pitchFamily="34" charset="0"/>
              </a:rPr>
              <a:t>surgery</a:t>
            </a:r>
            <a:r>
              <a:rPr lang="hr-HR" sz="1200" dirty="0" smtClean="0">
                <a:latin typeface="Britannic Bold" pitchFamily="34" charset="0"/>
              </a:rPr>
              <a:t> </a:t>
            </a:r>
            <a:r>
              <a:rPr lang="hr-HR" sz="1200" dirty="0" err="1" smtClean="0">
                <a:latin typeface="Britannic Bold" pitchFamily="34" charset="0"/>
              </a:rPr>
              <a:t>vrs</a:t>
            </a:r>
            <a:r>
              <a:rPr lang="hr-HR" sz="1200" dirty="0" smtClean="0">
                <a:latin typeface="Britannic Bold" pitchFamily="34" charset="0"/>
              </a:rPr>
              <a:t> ablative </a:t>
            </a:r>
            <a:r>
              <a:rPr lang="hr-HR" sz="1200" dirty="0" err="1" smtClean="0">
                <a:latin typeface="Britannic Bold" pitchFamily="34" charset="0"/>
              </a:rPr>
              <a:t>surgery</a:t>
            </a:r>
            <a:r>
              <a:rPr lang="hr-HR" sz="1200" dirty="0" smtClean="0">
                <a:latin typeface="Britannic Bold" pitchFamily="34" charset="0"/>
              </a:rPr>
              <a:t>. </a:t>
            </a:r>
            <a:r>
              <a:rPr lang="hr-HR" sz="1200" dirty="0" err="1" smtClean="0">
                <a:latin typeface="Britannic Bold" pitchFamily="34" charset="0"/>
              </a:rPr>
              <a:t>Cochrane</a:t>
            </a:r>
            <a:r>
              <a:rPr lang="hr-HR" sz="1200" dirty="0" smtClean="0">
                <a:latin typeface="Britannic Bold" pitchFamily="34" charset="0"/>
              </a:rPr>
              <a:t> </a:t>
            </a:r>
            <a:r>
              <a:rPr lang="hr-HR" sz="1200" dirty="0" err="1" smtClean="0">
                <a:latin typeface="Britannic Bold" pitchFamily="34" charset="0"/>
              </a:rPr>
              <a:t>Database</a:t>
            </a:r>
            <a:r>
              <a:rPr lang="hr-HR" sz="1200" dirty="0" smtClean="0">
                <a:latin typeface="Britannic Bold" pitchFamily="34" charset="0"/>
              </a:rPr>
              <a:t> </a:t>
            </a:r>
            <a:r>
              <a:rPr lang="hr-HR" sz="1200" dirty="0" err="1" smtClean="0">
                <a:latin typeface="Britannic Bold" pitchFamily="34" charset="0"/>
              </a:rPr>
              <a:t>Syst</a:t>
            </a:r>
            <a:r>
              <a:rPr lang="hr-HR" sz="1200" dirty="0" smtClean="0">
                <a:latin typeface="Britannic Bold" pitchFamily="34" charset="0"/>
              </a:rPr>
              <a:t> </a:t>
            </a:r>
            <a:r>
              <a:rPr lang="hr-HR" sz="1200" dirty="0" err="1" smtClean="0">
                <a:latin typeface="Britannic Bold" pitchFamily="34" charset="0"/>
              </a:rPr>
              <a:t>Rev</a:t>
            </a:r>
            <a:r>
              <a:rPr lang="hr-HR" sz="1200" dirty="0" smtClean="0">
                <a:latin typeface="Britannic Bold" pitchFamily="34" charset="0"/>
              </a:rPr>
              <a:t> 2008;16: CD004992)</a:t>
            </a:r>
          </a:p>
          <a:p>
            <a:pPr marL="285750" indent="-285750">
              <a:buFontTx/>
              <a:buChar char="-"/>
            </a:pPr>
            <a:r>
              <a:rPr lang="hr-HR" sz="2000" dirty="0" err="1" smtClean="0">
                <a:solidFill>
                  <a:srgbClr val="7030A0"/>
                </a:solidFill>
                <a:latin typeface="Britannic Bold" pitchFamily="34" charset="0"/>
              </a:rPr>
              <a:t>increased</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fertility</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after</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surgery</a:t>
            </a:r>
            <a:r>
              <a:rPr lang="hr-HR" sz="2000" dirty="0">
                <a:solidFill>
                  <a:srgbClr val="7030A0"/>
                </a:solidFill>
                <a:latin typeface="Britannic Bold" pitchFamily="34" charset="0"/>
              </a:rPr>
              <a:t> </a:t>
            </a:r>
            <a:endParaRPr lang="hr-HR" sz="2000" dirty="0" smtClean="0">
              <a:solidFill>
                <a:srgbClr val="7030A0"/>
              </a:solidFill>
              <a:latin typeface="Britannic Bold" pitchFamily="34" charset="0"/>
            </a:endParaRPr>
          </a:p>
          <a:p>
            <a:pPr marL="285750" indent="-285750">
              <a:buFontTx/>
              <a:buChar char="-"/>
            </a:pPr>
            <a:r>
              <a:rPr lang="hr-HR" sz="1100" dirty="0" smtClean="0">
                <a:latin typeface="Britannic Bold" pitchFamily="34" charset="0"/>
              </a:rPr>
              <a:t>(</a:t>
            </a:r>
            <a:r>
              <a:rPr lang="hr-HR" sz="1100" dirty="0" err="1" smtClean="0">
                <a:latin typeface="Britannic Bold" pitchFamily="34" charset="0"/>
              </a:rPr>
              <a:t>Donnez</a:t>
            </a:r>
            <a:r>
              <a:rPr lang="hr-HR" sz="1100" dirty="0" smtClean="0">
                <a:latin typeface="Britannic Bold" pitchFamily="34" charset="0"/>
              </a:rPr>
              <a:t> et al, </a:t>
            </a:r>
            <a:r>
              <a:rPr lang="hr-HR" sz="1100" dirty="0" err="1" smtClean="0">
                <a:latin typeface="Britannic Bold" pitchFamily="34" charset="0"/>
              </a:rPr>
              <a:t>Combined</a:t>
            </a:r>
            <a:r>
              <a:rPr lang="hr-HR" sz="1100" dirty="0" smtClean="0">
                <a:latin typeface="Britannic Bold" pitchFamily="34" charset="0"/>
              </a:rPr>
              <a:t> </a:t>
            </a:r>
            <a:r>
              <a:rPr lang="hr-HR" sz="1100" dirty="0">
                <a:latin typeface="Britannic Bold" pitchFamily="34" charset="0"/>
              </a:rPr>
              <a:t>(</a:t>
            </a:r>
            <a:r>
              <a:rPr lang="hr-HR" sz="1100" dirty="0" err="1">
                <a:latin typeface="Britannic Bold" pitchFamily="34" charset="0"/>
              </a:rPr>
              <a:t>hormonal</a:t>
            </a:r>
            <a:r>
              <a:rPr lang="hr-HR" sz="1100" dirty="0">
                <a:latin typeface="Britannic Bold" pitchFamily="34" charset="0"/>
              </a:rPr>
              <a:t> </a:t>
            </a:r>
            <a:r>
              <a:rPr lang="hr-HR" sz="1100" dirty="0" err="1">
                <a:latin typeface="Britannic Bold" pitchFamily="34" charset="0"/>
              </a:rPr>
              <a:t>and</a:t>
            </a:r>
            <a:r>
              <a:rPr lang="hr-HR" sz="1100" dirty="0">
                <a:latin typeface="Britannic Bold" pitchFamily="34" charset="0"/>
              </a:rPr>
              <a:t> </a:t>
            </a:r>
            <a:r>
              <a:rPr lang="hr-HR" sz="1100" dirty="0" err="1">
                <a:latin typeface="Britannic Bold" pitchFamily="34" charset="0"/>
              </a:rPr>
              <a:t>microsurgical</a:t>
            </a:r>
            <a:r>
              <a:rPr lang="hr-HR" sz="1100" dirty="0">
                <a:latin typeface="Britannic Bold" pitchFamily="34" charset="0"/>
              </a:rPr>
              <a:t>) </a:t>
            </a:r>
            <a:r>
              <a:rPr lang="hr-HR" sz="1100" dirty="0" err="1">
                <a:latin typeface="Britannic Bold" pitchFamily="34" charset="0"/>
              </a:rPr>
              <a:t>therapy</a:t>
            </a:r>
            <a:r>
              <a:rPr lang="hr-HR" sz="1100" dirty="0">
                <a:latin typeface="Britannic Bold" pitchFamily="34" charset="0"/>
              </a:rPr>
              <a:t> </a:t>
            </a:r>
            <a:r>
              <a:rPr lang="hr-HR" sz="1100" dirty="0" err="1">
                <a:latin typeface="Britannic Bold" pitchFamily="34" charset="0"/>
              </a:rPr>
              <a:t>in</a:t>
            </a:r>
            <a:r>
              <a:rPr lang="hr-HR" sz="1100" dirty="0">
                <a:latin typeface="Britannic Bold" pitchFamily="34" charset="0"/>
              </a:rPr>
              <a:t> </a:t>
            </a:r>
            <a:r>
              <a:rPr lang="hr-HR" sz="1100" dirty="0" err="1">
                <a:latin typeface="Britannic Bold" pitchFamily="34" charset="0"/>
              </a:rPr>
              <a:t>infertile</a:t>
            </a:r>
            <a:r>
              <a:rPr lang="hr-HR" sz="1100" dirty="0">
                <a:latin typeface="Britannic Bold" pitchFamily="34" charset="0"/>
              </a:rPr>
              <a:t> </a:t>
            </a:r>
            <a:r>
              <a:rPr lang="hr-HR" sz="1100" dirty="0" err="1">
                <a:latin typeface="Britannic Bold" pitchFamily="34" charset="0"/>
              </a:rPr>
              <a:t>women</a:t>
            </a:r>
            <a:r>
              <a:rPr lang="hr-HR" sz="1100" dirty="0">
                <a:latin typeface="Britannic Bold" pitchFamily="34" charset="0"/>
              </a:rPr>
              <a:t> </a:t>
            </a:r>
            <a:r>
              <a:rPr lang="hr-HR" sz="1100" dirty="0" err="1">
                <a:latin typeface="Britannic Bold" pitchFamily="34" charset="0"/>
              </a:rPr>
              <a:t>with</a:t>
            </a:r>
            <a:r>
              <a:rPr lang="hr-HR" sz="1100" dirty="0">
                <a:latin typeface="Britannic Bold" pitchFamily="34" charset="0"/>
              </a:rPr>
              <a:t> </a:t>
            </a:r>
            <a:r>
              <a:rPr lang="hr-HR" sz="1100" dirty="0" err="1">
                <a:latin typeface="Britannic Bold" pitchFamily="34" charset="0"/>
              </a:rPr>
              <a:t>endometriosis</a:t>
            </a:r>
            <a:r>
              <a:rPr lang="hr-HR" sz="1100" dirty="0">
                <a:latin typeface="Britannic Bold" pitchFamily="34" charset="0"/>
              </a:rPr>
              <a:t>. </a:t>
            </a:r>
            <a:r>
              <a:rPr lang="hr-HR" sz="1100" dirty="0" err="1">
                <a:latin typeface="Britannic Bold" pitchFamily="34" charset="0"/>
              </a:rPr>
              <a:t>Fertil</a:t>
            </a:r>
            <a:r>
              <a:rPr lang="hr-HR" sz="1100" dirty="0">
                <a:latin typeface="Britannic Bold" pitchFamily="34" charset="0"/>
              </a:rPr>
              <a:t> </a:t>
            </a:r>
            <a:r>
              <a:rPr lang="hr-HR" sz="1100" dirty="0" err="1">
                <a:latin typeface="Britannic Bold" pitchFamily="34" charset="0"/>
              </a:rPr>
              <a:t>Steril</a:t>
            </a:r>
            <a:r>
              <a:rPr lang="hr-HR" sz="1100" dirty="0">
                <a:latin typeface="Britannic Bold" pitchFamily="34" charset="0"/>
              </a:rPr>
              <a:t>. 1987 </a:t>
            </a:r>
            <a:r>
              <a:rPr lang="hr-HR" sz="1100" dirty="0" err="1">
                <a:latin typeface="Britannic Bold" pitchFamily="34" charset="0"/>
              </a:rPr>
              <a:t>Aug</a:t>
            </a:r>
            <a:r>
              <a:rPr lang="hr-HR" sz="1100" dirty="0">
                <a:latin typeface="Britannic Bold" pitchFamily="34" charset="0"/>
              </a:rPr>
              <a:t>;48(2):239-42</a:t>
            </a:r>
            <a:r>
              <a:rPr lang="hr-HR" sz="1100" dirty="0" smtClean="0">
                <a:latin typeface="Britannic Bold" pitchFamily="34" charset="0"/>
              </a:rPr>
              <a:t>.</a:t>
            </a:r>
          </a:p>
          <a:p>
            <a:pPr marL="285750" indent="-285750">
              <a:buFontTx/>
              <a:buChar char="-"/>
            </a:pPr>
            <a:r>
              <a:rPr lang="hr-HR" sz="1100" dirty="0" err="1" smtClean="0">
                <a:latin typeface="Britannic Bold" pitchFamily="34" charset="0"/>
              </a:rPr>
              <a:t>Jones</a:t>
            </a:r>
            <a:r>
              <a:rPr lang="hr-HR" sz="1100" dirty="0" smtClean="0">
                <a:latin typeface="Britannic Bold" pitchFamily="34" charset="0"/>
              </a:rPr>
              <a:t> KD et al :</a:t>
            </a:r>
            <a:r>
              <a:rPr lang="hr-HR" sz="1100" dirty="0" err="1" smtClean="0">
                <a:latin typeface="Britannic Bold" pitchFamily="34" charset="0"/>
              </a:rPr>
              <a:t>Pregnancy</a:t>
            </a:r>
            <a:r>
              <a:rPr lang="hr-HR" sz="1100" dirty="0" smtClean="0">
                <a:latin typeface="Britannic Bold" pitchFamily="34" charset="0"/>
              </a:rPr>
              <a:t> </a:t>
            </a:r>
            <a:r>
              <a:rPr lang="hr-HR" sz="1100" dirty="0" err="1">
                <a:latin typeface="Britannic Bold" pitchFamily="34" charset="0"/>
              </a:rPr>
              <a:t>rates</a:t>
            </a:r>
            <a:r>
              <a:rPr lang="hr-HR" sz="1100" dirty="0">
                <a:latin typeface="Britannic Bold" pitchFamily="34" charset="0"/>
              </a:rPr>
              <a:t> </a:t>
            </a:r>
            <a:r>
              <a:rPr lang="hr-HR" sz="1100" dirty="0" err="1">
                <a:latin typeface="Britannic Bold" pitchFamily="34" charset="0"/>
              </a:rPr>
              <a:t>following</a:t>
            </a:r>
            <a:r>
              <a:rPr lang="hr-HR" sz="1100" dirty="0">
                <a:latin typeface="Britannic Bold" pitchFamily="34" charset="0"/>
              </a:rPr>
              <a:t> ablative </a:t>
            </a:r>
            <a:r>
              <a:rPr lang="hr-HR" sz="1100" dirty="0" err="1">
                <a:latin typeface="Britannic Bold" pitchFamily="34" charset="0"/>
              </a:rPr>
              <a:t>laparoscopic</a:t>
            </a:r>
            <a:r>
              <a:rPr lang="hr-HR" sz="1100" dirty="0">
                <a:latin typeface="Britannic Bold" pitchFamily="34" charset="0"/>
              </a:rPr>
              <a:t> </a:t>
            </a:r>
            <a:r>
              <a:rPr lang="hr-HR" sz="1100" dirty="0" err="1">
                <a:latin typeface="Britannic Bold" pitchFamily="34" charset="0"/>
              </a:rPr>
              <a:t>surgery</a:t>
            </a:r>
            <a:r>
              <a:rPr lang="hr-HR" sz="1100" dirty="0">
                <a:latin typeface="Britannic Bold" pitchFamily="34" charset="0"/>
              </a:rPr>
              <a:t> for </a:t>
            </a:r>
            <a:r>
              <a:rPr lang="hr-HR" sz="1100" dirty="0" err="1" smtClean="0">
                <a:latin typeface="Britannic Bold" pitchFamily="34" charset="0"/>
              </a:rPr>
              <a:t>endometriomas</a:t>
            </a:r>
            <a:r>
              <a:rPr lang="hr-HR" sz="1100" dirty="0" smtClean="0">
                <a:latin typeface="Britannic Bold" pitchFamily="34" charset="0"/>
              </a:rPr>
              <a:t>. Hum </a:t>
            </a:r>
            <a:r>
              <a:rPr lang="hr-HR" sz="1100" dirty="0" err="1">
                <a:latin typeface="Britannic Bold" pitchFamily="34" charset="0"/>
              </a:rPr>
              <a:t>Reprod</a:t>
            </a:r>
            <a:r>
              <a:rPr lang="hr-HR" sz="1100" dirty="0">
                <a:latin typeface="Britannic Bold" pitchFamily="34" charset="0"/>
              </a:rPr>
              <a:t>. 2002 Mar;17(3):</a:t>
            </a:r>
            <a:r>
              <a:rPr lang="hr-HR" sz="1100" dirty="0" smtClean="0">
                <a:latin typeface="Britannic Bold" pitchFamily="34" charset="0"/>
              </a:rPr>
              <a:t>782-5</a:t>
            </a:r>
            <a:r>
              <a:rPr lang="hr-HR" sz="1100" dirty="0">
                <a:latin typeface="Britannic Bold" pitchFamily="34" charset="0"/>
              </a:rPr>
              <a:t>)</a:t>
            </a:r>
          </a:p>
          <a:p>
            <a:pPr marL="285750" indent="-285750">
              <a:buFontTx/>
              <a:buChar char="-"/>
            </a:pPr>
            <a:r>
              <a:rPr lang="hr-HR" sz="2000" dirty="0" err="1" smtClean="0">
                <a:solidFill>
                  <a:srgbClr val="7030A0"/>
                </a:solidFill>
                <a:latin typeface="Britannic Bold" pitchFamily="34" charset="0"/>
              </a:rPr>
              <a:t>increased</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risk</a:t>
            </a:r>
            <a:r>
              <a:rPr lang="hr-HR" sz="2000" dirty="0" smtClean="0">
                <a:solidFill>
                  <a:srgbClr val="7030A0"/>
                </a:solidFill>
                <a:latin typeface="Britannic Bold" pitchFamily="34" charset="0"/>
              </a:rPr>
              <a:t> for </a:t>
            </a:r>
            <a:r>
              <a:rPr lang="hr-HR" sz="2000" dirty="0" err="1" smtClean="0">
                <a:solidFill>
                  <a:srgbClr val="7030A0"/>
                </a:solidFill>
                <a:latin typeface="Britannic Bold" pitchFamily="34" charset="0"/>
              </a:rPr>
              <a:t>ovarian</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cancer</a:t>
            </a:r>
            <a:endParaRPr lang="hr-HR" sz="2000" dirty="0">
              <a:solidFill>
                <a:srgbClr val="7030A0"/>
              </a:solidFill>
              <a:latin typeface="Britannic Bold" pitchFamily="34" charset="0"/>
            </a:endParaRPr>
          </a:p>
          <a:p>
            <a:pPr marL="285750" indent="-285750">
              <a:buFontTx/>
              <a:buChar char="-"/>
            </a:pPr>
            <a:r>
              <a:rPr lang="hr-HR" sz="1100" dirty="0" smtClean="0">
                <a:latin typeface="Britannic Bold" pitchFamily="34" charset="0"/>
              </a:rPr>
              <a:t>(Aris A: </a:t>
            </a:r>
            <a:r>
              <a:rPr lang="en-US" sz="1100" dirty="0" smtClean="0">
                <a:latin typeface="Britannic Bold" pitchFamily="34" charset="0"/>
              </a:rPr>
              <a:t>Endometriosis-associated </a:t>
            </a:r>
            <a:r>
              <a:rPr lang="en-US" sz="1100" dirty="0">
                <a:latin typeface="Britannic Bold" pitchFamily="34" charset="0"/>
              </a:rPr>
              <a:t>ovarian cancer: A ten-year cohort study of women living in the </a:t>
            </a:r>
            <a:r>
              <a:rPr lang="en-US" sz="1100" dirty="0" err="1">
                <a:latin typeface="Britannic Bold" pitchFamily="34" charset="0"/>
              </a:rPr>
              <a:t>Estrie</a:t>
            </a:r>
            <a:r>
              <a:rPr lang="en-US" sz="1100" dirty="0">
                <a:latin typeface="Britannic Bold" pitchFamily="34" charset="0"/>
              </a:rPr>
              <a:t> Region of Quebec, </a:t>
            </a:r>
            <a:r>
              <a:rPr lang="en-US" sz="1100" dirty="0" smtClean="0">
                <a:latin typeface="Britannic Bold" pitchFamily="34" charset="0"/>
              </a:rPr>
              <a:t>Canada.</a:t>
            </a:r>
            <a:r>
              <a:rPr lang="hr-HR" sz="1100" dirty="0" smtClean="0">
                <a:latin typeface="Britannic Bold" pitchFamily="34" charset="0"/>
              </a:rPr>
              <a:t> </a:t>
            </a:r>
            <a:r>
              <a:rPr lang="en-US" sz="1100" dirty="0" smtClean="0">
                <a:latin typeface="Britannic Bold" pitchFamily="34" charset="0"/>
              </a:rPr>
              <a:t>J </a:t>
            </a:r>
            <a:r>
              <a:rPr lang="en-US" sz="1100" dirty="0">
                <a:latin typeface="Britannic Bold" pitchFamily="34" charset="0"/>
              </a:rPr>
              <a:t>Ovarian Res. 2010 Jan 19;3:2. </a:t>
            </a:r>
            <a:r>
              <a:rPr lang="en-US" sz="1100" dirty="0" err="1">
                <a:latin typeface="Britannic Bold" pitchFamily="34" charset="0"/>
              </a:rPr>
              <a:t>doi</a:t>
            </a:r>
            <a:r>
              <a:rPr lang="en-US" sz="1100" dirty="0">
                <a:latin typeface="Britannic Bold" pitchFamily="34" charset="0"/>
              </a:rPr>
              <a:t>: 10.1186/1757-2215-3-2.</a:t>
            </a:r>
            <a:endParaRPr lang="hr-HR" sz="1100" dirty="0" smtClean="0">
              <a:latin typeface="Britannic Bold" pitchFamily="34" charset="0"/>
            </a:endParaRPr>
          </a:p>
          <a:p>
            <a:pPr marL="285750" indent="-285750">
              <a:buFontTx/>
              <a:buChar char="-"/>
            </a:pPr>
            <a:r>
              <a:rPr lang="hr-HR" sz="2000" dirty="0" smtClean="0">
                <a:solidFill>
                  <a:srgbClr val="7030A0"/>
                </a:solidFill>
                <a:latin typeface="Britannic Bold" pitchFamily="34" charset="0"/>
              </a:rPr>
              <a:t>IVF –</a:t>
            </a:r>
            <a:r>
              <a:rPr lang="hr-HR" sz="2000" dirty="0" err="1" smtClean="0">
                <a:solidFill>
                  <a:srgbClr val="7030A0"/>
                </a:solidFill>
                <a:latin typeface="Britannic Bold" pitchFamily="34" charset="0"/>
              </a:rPr>
              <a:t>difficulty</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of</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accessing</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follicles</a:t>
            </a:r>
            <a:r>
              <a:rPr lang="hr-HR" sz="2000" dirty="0" smtClean="0">
                <a:solidFill>
                  <a:srgbClr val="7030A0"/>
                </a:solidFill>
                <a:latin typeface="Britannic Bold" pitchFamily="34" charset="0"/>
              </a:rPr>
              <a:t> – </a:t>
            </a:r>
            <a:r>
              <a:rPr lang="hr-HR" sz="2000" dirty="0" err="1" smtClean="0">
                <a:solidFill>
                  <a:srgbClr val="7030A0"/>
                </a:solidFill>
                <a:latin typeface="Britannic Bold" pitchFamily="34" charset="0"/>
              </a:rPr>
              <a:t>risk</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of</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pelvic</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infection</a:t>
            </a:r>
            <a:r>
              <a:rPr lang="hr-HR" sz="2000" dirty="0" smtClean="0">
                <a:solidFill>
                  <a:srgbClr val="7030A0"/>
                </a:solidFill>
                <a:latin typeface="Britannic Bold" pitchFamily="34" charset="0"/>
              </a:rPr>
              <a:t> </a:t>
            </a:r>
            <a:r>
              <a:rPr lang="hr-HR" sz="1100" dirty="0" smtClean="0">
                <a:latin typeface="Britannic Bold" pitchFamily="34" charset="0"/>
              </a:rPr>
              <a:t>(</a:t>
            </a:r>
            <a:r>
              <a:rPr lang="hr-HR" sz="1100" dirty="0" err="1" smtClean="0">
                <a:latin typeface="Britannic Bold" pitchFamily="34" charset="0"/>
              </a:rPr>
              <a:t>Zanetta</a:t>
            </a:r>
            <a:r>
              <a:rPr lang="hr-HR" sz="1100" dirty="0" smtClean="0">
                <a:latin typeface="Britannic Bold" pitchFamily="34" charset="0"/>
              </a:rPr>
              <a:t> G et al: </a:t>
            </a:r>
            <a:r>
              <a:rPr lang="hr-HR" sz="1100" dirty="0" err="1" smtClean="0">
                <a:latin typeface="Britannic Bold" pitchFamily="34" charset="0"/>
              </a:rPr>
              <a:t>Ultrasound</a:t>
            </a:r>
            <a:r>
              <a:rPr lang="hr-HR" sz="1100" dirty="0" smtClean="0">
                <a:latin typeface="Britannic Bold" pitchFamily="34" charset="0"/>
              </a:rPr>
              <a:t>-</a:t>
            </a:r>
            <a:r>
              <a:rPr lang="hr-HR" sz="1100" dirty="0" err="1" smtClean="0">
                <a:latin typeface="Britannic Bold" pitchFamily="34" charset="0"/>
              </a:rPr>
              <a:t>guided</a:t>
            </a:r>
            <a:r>
              <a:rPr lang="hr-HR" sz="1100" dirty="0" smtClean="0">
                <a:latin typeface="Britannic Bold" pitchFamily="34" charset="0"/>
              </a:rPr>
              <a:t> </a:t>
            </a:r>
            <a:r>
              <a:rPr lang="hr-HR" sz="1100" dirty="0" err="1">
                <a:latin typeface="Britannic Bold" pitchFamily="34" charset="0"/>
              </a:rPr>
              <a:t>aspiration</a:t>
            </a:r>
            <a:r>
              <a:rPr lang="hr-HR" sz="1100" dirty="0">
                <a:latin typeface="Britannic Bold" pitchFamily="34" charset="0"/>
              </a:rPr>
              <a:t> </a:t>
            </a:r>
            <a:r>
              <a:rPr lang="hr-HR" sz="1100" dirty="0" err="1">
                <a:latin typeface="Britannic Bold" pitchFamily="34" charset="0"/>
              </a:rPr>
              <a:t>of</a:t>
            </a:r>
            <a:r>
              <a:rPr lang="hr-HR" sz="1100" dirty="0">
                <a:latin typeface="Britannic Bold" pitchFamily="34" charset="0"/>
              </a:rPr>
              <a:t> </a:t>
            </a:r>
            <a:r>
              <a:rPr lang="hr-HR" sz="1100" dirty="0" err="1">
                <a:latin typeface="Britannic Bold" pitchFamily="34" charset="0"/>
              </a:rPr>
              <a:t>endometriomas</a:t>
            </a:r>
            <a:r>
              <a:rPr lang="hr-HR" sz="1100" dirty="0">
                <a:latin typeface="Britannic Bold" pitchFamily="34" charset="0"/>
              </a:rPr>
              <a:t>: </a:t>
            </a:r>
            <a:r>
              <a:rPr lang="hr-HR" sz="1100" dirty="0" err="1">
                <a:latin typeface="Britannic Bold" pitchFamily="34" charset="0"/>
              </a:rPr>
              <a:t>possible</a:t>
            </a:r>
            <a:r>
              <a:rPr lang="hr-HR" sz="1100" dirty="0">
                <a:latin typeface="Britannic Bold" pitchFamily="34" charset="0"/>
              </a:rPr>
              <a:t> </a:t>
            </a:r>
            <a:r>
              <a:rPr lang="hr-HR" sz="1100" dirty="0" err="1">
                <a:latin typeface="Britannic Bold" pitchFamily="34" charset="0"/>
              </a:rPr>
              <a:t>applications</a:t>
            </a:r>
            <a:r>
              <a:rPr lang="hr-HR" sz="1100" dirty="0">
                <a:latin typeface="Britannic Bold" pitchFamily="34" charset="0"/>
              </a:rPr>
              <a:t> </a:t>
            </a:r>
            <a:r>
              <a:rPr lang="hr-HR" sz="1100" dirty="0" err="1">
                <a:latin typeface="Britannic Bold" pitchFamily="34" charset="0"/>
              </a:rPr>
              <a:t>and</a:t>
            </a:r>
            <a:r>
              <a:rPr lang="hr-HR" sz="1100" dirty="0">
                <a:latin typeface="Britannic Bold" pitchFamily="34" charset="0"/>
              </a:rPr>
              <a:t> </a:t>
            </a:r>
            <a:r>
              <a:rPr lang="hr-HR" sz="1100" dirty="0" err="1" smtClean="0">
                <a:latin typeface="Britannic Bold" pitchFamily="34" charset="0"/>
              </a:rPr>
              <a:t>limitations</a:t>
            </a:r>
            <a:r>
              <a:rPr lang="hr-HR" sz="1100" dirty="0" smtClean="0">
                <a:latin typeface="Britannic Bold" pitchFamily="34" charset="0"/>
              </a:rPr>
              <a:t>. </a:t>
            </a:r>
            <a:r>
              <a:rPr lang="hr-HR" sz="1100" dirty="0" err="1" smtClean="0">
                <a:latin typeface="Britannic Bold" pitchFamily="34" charset="0"/>
              </a:rPr>
              <a:t>Fertil</a:t>
            </a:r>
            <a:r>
              <a:rPr lang="hr-HR" sz="1100" dirty="0" smtClean="0">
                <a:latin typeface="Britannic Bold" pitchFamily="34" charset="0"/>
              </a:rPr>
              <a:t> </a:t>
            </a:r>
            <a:r>
              <a:rPr lang="hr-HR" sz="1100" dirty="0" err="1">
                <a:latin typeface="Britannic Bold" pitchFamily="34" charset="0"/>
              </a:rPr>
              <a:t>Steril</a:t>
            </a:r>
            <a:r>
              <a:rPr lang="hr-HR" sz="1100" dirty="0">
                <a:latin typeface="Britannic Bold" pitchFamily="34" charset="0"/>
              </a:rPr>
              <a:t>. 1995 </a:t>
            </a:r>
            <a:r>
              <a:rPr lang="hr-HR" sz="1100" dirty="0" err="1">
                <a:latin typeface="Britannic Bold" pitchFamily="34" charset="0"/>
              </a:rPr>
              <a:t>Oct</a:t>
            </a:r>
            <a:r>
              <a:rPr lang="hr-HR" sz="1100" dirty="0">
                <a:latin typeface="Britannic Bold" pitchFamily="34" charset="0"/>
              </a:rPr>
              <a:t>;64(4):709-13.</a:t>
            </a:r>
            <a:endParaRPr lang="hr-HR" sz="2000" dirty="0">
              <a:latin typeface="Britannic Bold"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32656"/>
            <a:ext cx="2088233" cy="18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800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5184576" cy="1258493"/>
          </a:xfrm>
        </p:spPr>
        <p:txBody>
          <a:bodyPr/>
          <a:lstStyle/>
          <a:p>
            <a:r>
              <a:rPr lang="hr-HR" dirty="0" err="1" smtClean="0">
                <a:latin typeface="Britannic Bold" pitchFamily="34" charset="0"/>
              </a:rPr>
              <a:t>The</a:t>
            </a:r>
            <a:r>
              <a:rPr lang="hr-HR" dirty="0" smtClean="0">
                <a:latin typeface="Britannic Bold" pitchFamily="34" charset="0"/>
              </a:rPr>
              <a:t> </a:t>
            </a:r>
            <a:r>
              <a:rPr lang="hr-HR" dirty="0" err="1" smtClean="0">
                <a:latin typeface="Britannic Bold" pitchFamily="34" charset="0"/>
              </a:rPr>
              <a:t>treatment</a:t>
            </a:r>
            <a:r>
              <a:rPr lang="hr-HR" dirty="0" smtClean="0">
                <a:latin typeface="Britannic Bold" pitchFamily="34" charset="0"/>
              </a:rPr>
              <a:t> </a:t>
            </a:r>
            <a:r>
              <a:rPr lang="hr-HR" dirty="0" err="1" smtClean="0">
                <a:latin typeface="Britannic Bold" pitchFamily="34" charset="0"/>
              </a:rPr>
              <a:t>of</a:t>
            </a:r>
            <a:r>
              <a:rPr lang="hr-HR" dirty="0" smtClean="0">
                <a:latin typeface="Britannic Bold" pitchFamily="34" charset="0"/>
              </a:rPr>
              <a:t> </a:t>
            </a:r>
            <a:r>
              <a:rPr lang="hr-HR" dirty="0" err="1" smtClean="0">
                <a:latin typeface="Britannic Bold" pitchFamily="34" charset="0"/>
              </a:rPr>
              <a:t>ovarian</a:t>
            </a:r>
            <a:r>
              <a:rPr lang="hr-HR" dirty="0" smtClean="0">
                <a:latin typeface="Britannic Bold" pitchFamily="34" charset="0"/>
              </a:rPr>
              <a:t> </a:t>
            </a:r>
            <a:r>
              <a:rPr lang="hr-HR" dirty="0" err="1" smtClean="0">
                <a:latin typeface="Britannic Bold" pitchFamily="34" charset="0"/>
              </a:rPr>
              <a:t>endometrioma</a:t>
            </a:r>
            <a:r>
              <a:rPr lang="hr-HR" dirty="0" smtClean="0">
                <a:latin typeface="Britannic Bold" pitchFamily="34" charset="0"/>
              </a:rPr>
              <a:t> </a:t>
            </a:r>
            <a:br>
              <a:rPr lang="hr-HR" dirty="0" smtClean="0">
                <a:latin typeface="Britannic Bold" pitchFamily="34" charset="0"/>
              </a:rPr>
            </a:br>
            <a:r>
              <a:rPr lang="hr-HR" dirty="0">
                <a:latin typeface="Britannic Bold" pitchFamily="34" charset="0"/>
              </a:rPr>
              <a:t/>
            </a:r>
            <a:br>
              <a:rPr lang="hr-HR" dirty="0">
                <a:latin typeface="Britannic Bold" pitchFamily="34" charset="0"/>
              </a:rPr>
            </a:br>
            <a:r>
              <a:rPr lang="hr-HR" dirty="0" smtClean="0">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Against</a:t>
            </a:r>
            <a:r>
              <a:rPr lang="hr-HR" u="sng" dirty="0" smtClean="0">
                <a:effectLst>
                  <a:outerShdw blurRad="38100" dist="38100" dir="2700000" algn="tl">
                    <a:srgbClr val="000000">
                      <a:alpha val="43137"/>
                    </a:srgbClr>
                  </a:outerShdw>
                </a:effectLst>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Surgery</a:t>
            </a:r>
            <a:endParaRPr lang="hr-HR" u="sng" dirty="0">
              <a:effectLst>
                <a:outerShdw blurRad="38100" dist="38100" dir="2700000" algn="tl">
                  <a:srgbClr val="000000">
                    <a:alpha val="43137"/>
                  </a:srgbClr>
                </a:outerShdw>
              </a:effectLst>
              <a:latin typeface="Britannic Bold" pitchFamily="34" charset="0"/>
            </a:endParaRPr>
          </a:p>
        </p:txBody>
      </p:sp>
      <p:sp>
        <p:nvSpPr>
          <p:cNvPr id="4" name="Text Placeholder 3"/>
          <p:cNvSpPr>
            <a:spLocks noGrp="1"/>
          </p:cNvSpPr>
          <p:nvPr>
            <p:ph type="body" sz="half" idx="2"/>
          </p:nvPr>
        </p:nvSpPr>
        <p:spPr>
          <a:xfrm>
            <a:off x="1043608" y="2852936"/>
            <a:ext cx="7056784" cy="3456384"/>
          </a:xfrm>
        </p:spPr>
        <p:txBody>
          <a:bodyPr>
            <a:normAutofit/>
          </a:bodyPr>
          <a:lstStyle/>
          <a:p>
            <a:pPr marL="285750" indent="-285750">
              <a:buFontTx/>
              <a:buChar char="-"/>
            </a:pPr>
            <a:r>
              <a:rPr lang="hr-HR" sz="2000" dirty="0" err="1" smtClean="0">
                <a:solidFill>
                  <a:srgbClr val="7030A0"/>
                </a:solidFill>
                <a:latin typeface="Britannic Bold" pitchFamily="34" charset="0"/>
              </a:rPr>
              <a:t>deleterious</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effect</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of</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surgery</a:t>
            </a:r>
            <a:r>
              <a:rPr lang="hr-HR" sz="2000" dirty="0" smtClean="0">
                <a:solidFill>
                  <a:srgbClr val="7030A0"/>
                </a:solidFill>
                <a:latin typeface="Britannic Bold" pitchFamily="34" charset="0"/>
              </a:rPr>
              <a:t> on </a:t>
            </a:r>
            <a:r>
              <a:rPr lang="hr-HR" sz="2000" dirty="0" err="1" smtClean="0">
                <a:solidFill>
                  <a:srgbClr val="7030A0"/>
                </a:solidFill>
                <a:latin typeface="Britannic Bold" pitchFamily="34" charset="0"/>
              </a:rPr>
              <a:t>the</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ovarian</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reserve</a:t>
            </a:r>
            <a:r>
              <a:rPr lang="hr-HR" sz="2000" dirty="0" smtClean="0">
                <a:solidFill>
                  <a:srgbClr val="7030A0"/>
                </a:solidFill>
                <a:latin typeface="Britannic Bold" pitchFamily="34" charset="0"/>
              </a:rPr>
              <a:t> </a:t>
            </a:r>
          </a:p>
          <a:p>
            <a:endParaRPr lang="hr-HR" sz="2000" dirty="0" smtClean="0">
              <a:solidFill>
                <a:srgbClr val="7030A0"/>
              </a:solidFill>
              <a:latin typeface="Britannic Bold" pitchFamily="34" charset="0"/>
            </a:endParaRPr>
          </a:p>
          <a:p>
            <a:pPr marL="285750" indent="-285750">
              <a:buFontTx/>
              <a:buChar char="-"/>
            </a:pPr>
            <a:r>
              <a:rPr lang="hr-HR" sz="2000" dirty="0" err="1" smtClean="0">
                <a:solidFill>
                  <a:srgbClr val="7030A0"/>
                </a:solidFill>
                <a:latin typeface="Britannic Bold" pitchFamily="34" charset="0"/>
              </a:rPr>
              <a:t>the</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higher</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risk</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of</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premature</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ovarian</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failure</a:t>
            </a:r>
            <a:endParaRPr lang="hr-HR" sz="2000" dirty="0" smtClean="0">
              <a:solidFill>
                <a:srgbClr val="7030A0"/>
              </a:solidFill>
              <a:latin typeface="Britannic Bold" pitchFamily="34" charset="0"/>
            </a:endParaRPr>
          </a:p>
          <a:p>
            <a:endParaRPr lang="hr-HR" sz="2000" dirty="0" smtClean="0">
              <a:solidFill>
                <a:srgbClr val="7030A0"/>
              </a:solidFill>
              <a:latin typeface="Britannic Bold" pitchFamily="34" charset="0"/>
            </a:endParaRPr>
          </a:p>
          <a:p>
            <a:r>
              <a:rPr lang="hr-HR" sz="1200" dirty="0" err="1" smtClean="0">
                <a:latin typeface="Britannic Bold" pitchFamily="34" charset="0"/>
              </a:rPr>
              <a:t>Busacca</a:t>
            </a:r>
            <a:r>
              <a:rPr lang="hr-HR" sz="1200" dirty="0" smtClean="0">
                <a:latin typeface="Britannic Bold" pitchFamily="34" charset="0"/>
              </a:rPr>
              <a:t> M et al:</a:t>
            </a:r>
            <a:r>
              <a:rPr lang="hr-HR" sz="1200" dirty="0" err="1" smtClean="0">
                <a:latin typeface="Britannic Bold" pitchFamily="34" charset="0"/>
              </a:rPr>
              <a:t>Endometrioma</a:t>
            </a:r>
            <a:r>
              <a:rPr lang="hr-HR" sz="1200" dirty="0" smtClean="0">
                <a:latin typeface="Britannic Bold" pitchFamily="34" charset="0"/>
              </a:rPr>
              <a:t> </a:t>
            </a:r>
            <a:r>
              <a:rPr lang="hr-HR" sz="1200" dirty="0" err="1">
                <a:latin typeface="Britannic Bold" pitchFamily="34" charset="0"/>
              </a:rPr>
              <a:t>excision</a:t>
            </a:r>
            <a:r>
              <a:rPr lang="hr-HR" sz="1200" dirty="0">
                <a:latin typeface="Britannic Bold" pitchFamily="34" charset="0"/>
              </a:rPr>
              <a:t> </a:t>
            </a:r>
            <a:r>
              <a:rPr lang="hr-HR" sz="1200" dirty="0" err="1">
                <a:latin typeface="Britannic Bold" pitchFamily="34" charset="0"/>
              </a:rPr>
              <a:t>and</a:t>
            </a:r>
            <a:r>
              <a:rPr lang="hr-HR" sz="1200" dirty="0">
                <a:latin typeface="Britannic Bold" pitchFamily="34" charset="0"/>
              </a:rPr>
              <a:t> </a:t>
            </a:r>
            <a:r>
              <a:rPr lang="hr-HR" sz="1200" dirty="0" err="1">
                <a:latin typeface="Britannic Bold" pitchFamily="34" charset="0"/>
              </a:rPr>
              <a:t>ovarian</a:t>
            </a:r>
            <a:r>
              <a:rPr lang="hr-HR" sz="1200" dirty="0">
                <a:latin typeface="Britannic Bold" pitchFamily="34" charset="0"/>
              </a:rPr>
              <a:t> </a:t>
            </a:r>
            <a:r>
              <a:rPr lang="hr-HR" sz="1200" dirty="0" err="1">
                <a:latin typeface="Britannic Bold" pitchFamily="34" charset="0"/>
              </a:rPr>
              <a:t>reserve</a:t>
            </a:r>
            <a:r>
              <a:rPr lang="hr-HR" sz="1200" dirty="0">
                <a:latin typeface="Britannic Bold" pitchFamily="34" charset="0"/>
              </a:rPr>
              <a:t>: a </a:t>
            </a:r>
            <a:r>
              <a:rPr lang="hr-HR" sz="1200" dirty="0" err="1">
                <a:latin typeface="Britannic Bold" pitchFamily="34" charset="0"/>
              </a:rPr>
              <a:t>dangerous</a:t>
            </a:r>
            <a:r>
              <a:rPr lang="hr-HR" sz="1200" dirty="0">
                <a:latin typeface="Britannic Bold" pitchFamily="34" charset="0"/>
              </a:rPr>
              <a:t> </a:t>
            </a:r>
            <a:r>
              <a:rPr lang="hr-HR" sz="1200" dirty="0" err="1" smtClean="0">
                <a:latin typeface="Britannic Bold" pitchFamily="34" charset="0"/>
              </a:rPr>
              <a:t>relation.J</a:t>
            </a:r>
            <a:r>
              <a:rPr lang="hr-HR" sz="1200" dirty="0" smtClean="0">
                <a:latin typeface="Britannic Bold" pitchFamily="34" charset="0"/>
              </a:rPr>
              <a:t> </a:t>
            </a:r>
            <a:r>
              <a:rPr lang="hr-HR" sz="1200" dirty="0" err="1">
                <a:latin typeface="Britannic Bold" pitchFamily="34" charset="0"/>
              </a:rPr>
              <a:t>Minim</a:t>
            </a:r>
            <a:r>
              <a:rPr lang="hr-HR" sz="1200" dirty="0">
                <a:latin typeface="Britannic Bold" pitchFamily="34" charset="0"/>
              </a:rPr>
              <a:t> </a:t>
            </a:r>
            <a:r>
              <a:rPr lang="hr-HR" sz="1200" dirty="0" err="1">
                <a:latin typeface="Britannic Bold" pitchFamily="34" charset="0"/>
              </a:rPr>
              <a:t>Invasive</a:t>
            </a:r>
            <a:r>
              <a:rPr lang="hr-HR" sz="1200" dirty="0">
                <a:latin typeface="Britannic Bold" pitchFamily="34" charset="0"/>
              </a:rPr>
              <a:t> </a:t>
            </a:r>
            <a:r>
              <a:rPr lang="hr-HR" sz="1200" dirty="0" err="1">
                <a:latin typeface="Britannic Bold" pitchFamily="34" charset="0"/>
              </a:rPr>
              <a:t>Gynecol</a:t>
            </a:r>
            <a:r>
              <a:rPr lang="hr-HR" sz="1200" dirty="0">
                <a:latin typeface="Britannic Bold" pitchFamily="34" charset="0"/>
              </a:rPr>
              <a:t>. 2009 Mar-</a:t>
            </a:r>
            <a:r>
              <a:rPr lang="hr-HR" sz="1200" dirty="0" err="1">
                <a:latin typeface="Britannic Bold" pitchFamily="34" charset="0"/>
              </a:rPr>
              <a:t>Apr</a:t>
            </a:r>
            <a:r>
              <a:rPr lang="hr-HR" sz="1200" dirty="0">
                <a:latin typeface="Britannic Bold" pitchFamily="34" charset="0"/>
              </a:rPr>
              <a:t>;16(2):142-8</a:t>
            </a:r>
            <a:r>
              <a:rPr lang="hr-HR" sz="1200" dirty="0" smtClean="0">
                <a:latin typeface="Britannic Bold" pitchFamily="34" charset="0"/>
              </a:rPr>
              <a:t>.</a:t>
            </a:r>
          </a:p>
          <a:p>
            <a:r>
              <a:rPr lang="hr-HR" sz="1200" dirty="0" err="1" smtClean="0">
                <a:latin typeface="Britannic Bold" pitchFamily="34" charset="0"/>
              </a:rPr>
              <a:t>Ruiz</a:t>
            </a:r>
            <a:r>
              <a:rPr lang="hr-HR" sz="1200" dirty="0" smtClean="0">
                <a:latin typeface="Britannic Bold" pitchFamily="34" charset="0"/>
              </a:rPr>
              <a:t>-</a:t>
            </a:r>
            <a:r>
              <a:rPr lang="hr-HR" sz="1200" dirty="0" err="1" smtClean="0">
                <a:latin typeface="Britannic Bold" pitchFamily="34" charset="0"/>
              </a:rPr>
              <a:t>Flores</a:t>
            </a:r>
            <a:r>
              <a:rPr lang="hr-HR" sz="1200" dirty="0" smtClean="0">
                <a:latin typeface="Britannic Bold" pitchFamily="34" charset="0"/>
              </a:rPr>
              <a:t> FJ et al: </a:t>
            </a:r>
            <a:r>
              <a:rPr lang="hr-HR" sz="1200" dirty="0" err="1" smtClean="0">
                <a:latin typeface="Britannic Bold" pitchFamily="34" charset="0"/>
              </a:rPr>
              <a:t>Is</a:t>
            </a:r>
            <a:r>
              <a:rPr lang="hr-HR" sz="1200" dirty="0" smtClean="0">
                <a:latin typeface="Britannic Bold" pitchFamily="34" charset="0"/>
              </a:rPr>
              <a:t> </a:t>
            </a:r>
            <a:r>
              <a:rPr lang="hr-HR" sz="1200" dirty="0" err="1">
                <a:latin typeface="Britannic Bold" pitchFamily="34" charset="0"/>
              </a:rPr>
              <a:t>there</a:t>
            </a:r>
            <a:r>
              <a:rPr lang="hr-HR" sz="1200" dirty="0">
                <a:latin typeface="Britannic Bold" pitchFamily="34" charset="0"/>
              </a:rPr>
              <a:t> a </a:t>
            </a:r>
            <a:r>
              <a:rPr lang="hr-HR" sz="1200" dirty="0" err="1">
                <a:latin typeface="Britannic Bold" pitchFamily="34" charset="0"/>
              </a:rPr>
              <a:t>benefit</a:t>
            </a:r>
            <a:r>
              <a:rPr lang="hr-HR" sz="1200" dirty="0">
                <a:latin typeface="Britannic Bold" pitchFamily="34" charset="0"/>
              </a:rPr>
              <a:t> for </a:t>
            </a:r>
            <a:r>
              <a:rPr lang="hr-HR" sz="1200" dirty="0" err="1">
                <a:latin typeface="Britannic Bold" pitchFamily="34" charset="0"/>
              </a:rPr>
              <a:t>surgery</a:t>
            </a:r>
            <a:r>
              <a:rPr lang="hr-HR" sz="1200" dirty="0">
                <a:latin typeface="Britannic Bold" pitchFamily="34" charset="0"/>
              </a:rPr>
              <a:t> </a:t>
            </a:r>
            <a:r>
              <a:rPr lang="hr-HR" sz="1200" dirty="0" err="1">
                <a:latin typeface="Britannic Bold" pitchFamily="34" charset="0"/>
              </a:rPr>
              <a:t>in</a:t>
            </a:r>
            <a:r>
              <a:rPr lang="hr-HR" sz="1200" dirty="0">
                <a:latin typeface="Britannic Bold" pitchFamily="34" charset="0"/>
              </a:rPr>
              <a:t> </a:t>
            </a:r>
            <a:r>
              <a:rPr lang="hr-HR" sz="1200" dirty="0" err="1">
                <a:latin typeface="Britannic Bold" pitchFamily="34" charset="0"/>
              </a:rPr>
              <a:t>endometrioma</a:t>
            </a:r>
            <a:r>
              <a:rPr lang="hr-HR" sz="1200" dirty="0">
                <a:latin typeface="Britannic Bold" pitchFamily="34" charset="0"/>
              </a:rPr>
              <a:t>-</a:t>
            </a:r>
            <a:r>
              <a:rPr lang="hr-HR" sz="1200" dirty="0" err="1">
                <a:latin typeface="Britannic Bold" pitchFamily="34" charset="0"/>
              </a:rPr>
              <a:t>associated</a:t>
            </a:r>
            <a:r>
              <a:rPr lang="hr-HR" sz="1200" dirty="0">
                <a:latin typeface="Britannic Bold" pitchFamily="34" charset="0"/>
              </a:rPr>
              <a:t> </a:t>
            </a:r>
            <a:r>
              <a:rPr lang="hr-HR" sz="1200" dirty="0" err="1">
                <a:latin typeface="Britannic Bold" pitchFamily="34" charset="0"/>
              </a:rPr>
              <a:t>infertility</a:t>
            </a:r>
            <a:r>
              <a:rPr lang="hr-HR" sz="1200" dirty="0">
                <a:latin typeface="Britannic Bold" pitchFamily="34" charset="0"/>
              </a:rPr>
              <a:t>? all:</a:t>
            </a:r>
            <a:r>
              <a:rPr lang="hr-HR" sz="1200" dirty="0" err="1">
                <a:latin typeface="Britannic Bold" pitchFamily="34" charset="0"/>
              </a:rPr>
              <a:t>Curr</a:t>
            </a:r>
            <a:r>
              <a:rPr lang="hr-HR" sz="1200" dirty="0">
                <a:latin typeface="Britannic Bold" pitchFamily="34" charset="0"/>
              </a:rPr>
              <a:t> </a:t>
            </a:r>
            <a:r>
              <a:rPr lang="hr-HR" sz="1200" dirty="0" err="1">
                <a:latin typeface="Britannic Bold" pitchFamily="34" charset="0"/>
              </a:rPr>
              <a:t>Opin</a:t>
            </a:r>
            <a:r>
              <a:rPr lang="hr-HR" sz="1200" dirty="0">
                <a:latin typeface="Britannic Bold" pitchFamily="34" charset="0"/>
              </a:rPr>
              <a:t> </a:t>
            </a:r>
            <a:r>
              <a:rPr lang="hr-HR" sz="1200" dirty="0" err="1">
                <a:latin typeface="Britannic Bold" pitchFamily="34" charset="0"/>
              </a:rPr>
              <a:t>Obstet</a:t>
            </a:r>
            <a:r>
              <a:rPr lang="hr-HR" sz="1200" dirty="0">
                <a:latin typeface="Britannic Bold" pitchFamily="34" charset="0"/>
              </a:rPr>
              <a:t> </a:t>
            </a:r>
            <a:r>
              <a:rPr lang="hr-HR" sz="1200" dirty="0" err="1">
                <a:latin typeface="Britannic Bold" pitchFamily="34" charset="0"/>
              </a:rPr>
              <a:t>Gynecol</a:t>
            </a:r>
            <a:r>
              <a:rPr lang="hr-HR" sz="1200" dirty="0">
                <a:latin typeface="Britannic Bold" pitchFamily="34" charset="0"/>
              </a:rPr>
              <a:t>. 2012 Jun;24(3):136-40</a:t>
            </a:r>
            <a:r>
              <a:rPr lang="hr-HR" sz="1200" dirty="0" smtClean="0">
                <a:latin typeface="Britannic Bold" pitchFamily="34" charset="0"/>
              </a:rPr>
              <a:t>.</a:t>
            </a:r>
            <a:endParaRPr lang="hr-HR" sz="1200" dirty="0">
              <a:latin typeface="Britannic Bold"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32656"/>
            <a:ext cx="2088233" cy="18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89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5184576" cy="1258493"/>
          </a:xfrm>
        </p:spPr>
        <p:txBody>
          <a:bodyPr/>
          <a:lstStyle/>
          <a:p>
            <a:r>
              <a:rPr lang="hr-HR" dirty="0" err="1" smtClean="0">
                <a:latin typeface="Britannic Bold" pitchFamily="34" charset="0"/>
              </a:rPr>
              <a:t>The</a:t>
            </a:r>
            <a:r>
              <a:rPr lang="hr-HR" dirty="0" smtClean="0">
                <a:latin typeface="Britannic Bold" pitchFamily="34" charset="0"/>
              </a:rPr>
              <a:t> </a:t>
            </a:r>
            <a:r>
              <a:rPr lang="hr-HR" dirty="0" err="1" smtClean="0">
                <a:latin typeface="Britannic Bold" pitchFamily="34" charset="0"/>
              </a:rPr>
              <a:t>treatment</a:t>
            </a:r>
            <a:r>
              <a:rPr lang="hr-HR" dirty="0" smtClean="0">
                <a:latin typeface="Britannic Bold" pitchFamily="34" charset="0"/>
              </a:rPr>
              <a:t> </a:t>
            </a:r>
            <a:r>
              <a:rPr lang="hr-HR" dirty="0" err="1" smtClean="0">
                <a:latin typeface="Britannic Bold" pitchFamily="34" charset="0"/>
              </a:rPr>
              <a:t>of</a:t>
            </a:r>
            <a:r>
              <a:rPr lang="hr-HR" dirty="0" smtClean="0">
                <a:latin typeface="Britannic Bold" pitchFamily="34" charset="0"/>
              </a:rPr>
              <a:t> </a:t>
            </a:r>
            <a:r>
              <a:rPr lang="hr-HR" dirty="0" err="1" smtClean="0">
                <a:latin typeface="Britannic Bold" pitchFamily="34" charset="0"/>
              </a:rPr>
              <a:t>ovarian</a:t>
            </a:r>
            <a:r>
              <a:rPr lang="hr-HR" dirty="0" smtClean="0">
                <a:latin typeface="Britannic Bold" pitchFamily="34" charset="0"/>
              </a:rPr>
              <a:t> </a:t>
            </a:r>
            <a:r>
              <a:rPr lang="hr-HR" dirty="0" err="1" smtClean="0">
                <a:latin typeface="Britannic Bold" pitchFamily="34" charset="0"/>
              </a:rPr>
              <a:t>endometrioma</a:t>
            </a:r>
            <a:r>
              <a:rPr lang="hr-HR" dirty="0" smtClean="0">
                <a:latin typeface="Britannic Bold" pitchFamily="34" charset="0"/>
              </a:rPr>
              <a:t> </a:t>
            </a:r>
            <a:br>
              <a:rPr lang="hr-HR" dirty="0" smtClean="0">
                <a:latin typeface="Britannic Bold" pitchFamily="34" charset="0"/>
              </a:rPr>
            </a:br>
            <a:r>
              <a:rPr lang="hr-HR" dirty="0">
                <a:latin typeface="Britannic Bold" pitchFamily="34" charset="0"/>
              </a:rPr>
              <a:t/>
            </a:r>
            <a:br>
              <a:rPr lang="hr-HR" dirty="0">
                <a:latin typeface="Britannic Bold" pitchFamily="34" charset="0"/>
              </a:rPr>
            </a:br>
            <a:r>
              <a:rPr lang="hr-HR" dirty="0" smtClean="0">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Against</a:t>
            </a:r>
            <a:r>
              <a:rPr lang="hr-HR" u="sng" dirty="0" smtClean="0">
                <a:effectLst>
                  <a:outerShdw blurRad="38100" dist="38100" dir="2700000" algn="tl">
                    <a:srgbClr val="000000">
                      <a:alpha val="43137"/>
                    </a:srgbClr>
                  </a:outerShdw>
                </a:effectLst>
                <a:latin typeface="Britannic Bold" pitchFamily="34" charset="0"/>
              </a:rPr>
              <a:t> </a:t>
            </a:r>
            <a:r>
              <a:rPr lang="hr-HR" u="sng" dirty="0" err="1" smtClean="0">
                <a:effectLst>
                  <a:outerShdw blurRad="38100" dist="38100" dir="2700000" algn="tl">
                    <a:srgbClr val="000000">
                      <a:alpha val="43137"/>
                    </a:srgbClr>
                  </a:outerShdw>
                </a:effectLst>
                <a:latin typeface="Britannic Bold" pitchFamily="34" charset="0"/>
              </a:rPr>
              <a:t>Surgery</a:t>
            </a:r>
            <a:endParaRPr lang="hr-HR" u="sng" dirty="0">
              <a:effectLst>
                <a:outerShdw blurRad="38100" dist="38100" dir="2700000" algn="tl">
                  <a:srgbClr val="000000">
                    <a:alpha val="43137"/>
                  </a:srgbClr>
                </a:outerShdw>
              </a:effectLst>
              <a:latin typeface="Britannic Bold" pitchFamily="34" charset="0"/>
            </a:endParaRPr>
          </a:p>
        </p:txBody>
      </p:sp>
      <p:sp>
        <p:nvSpPr>
          <p:cNvPr id="4" name="Text Placeholder 3"/>
          <p:cNvSpPr>
            <a:spLocks noGrp="1"/>
          </p:cNvSpPr>
          <p:nvPr>
            <p:ph type="body" sz="half" idx="2"/>
          </p:nvPr>
        </p:nvSpPr>
        <p:spPr>
          <a:xfrm>
            <a:off x="1043608" y="2852936"/>
            <a:ext cx="7056784" cy="3456384"/>
          </a:xfrm>
        </p:spPr>
        <p:txBody>
          <a:bodyPr>
            <a:normAutofit/>
          </a:bodyPr>
          <a:lstStyle/>
          <a:p>
            <a:pPr marL="285750" indent="-285750">
              <a:buFontTx/>
              <a:buChar char="-"/>
            </a:pP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histologic</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analyses</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dirty="0" smtClean="0">
                <a:solidFill>
                  <a:srgbClr val="7030A0"/>
                </a:solidFill>
                <a:latin typeface="Britannic Bold" pitchFamily="34" charset="0"/>
              </a:rPr>
              <a:t>– </a:t>
            </a:r>
            <a:r>
              <a:rPr lang="hr-HR" sz="2000" b="1" dirty="0" smtClean="0">
                <a:solidFill>
                  <a:srgbClr val="7030A0"/>
                </a:solidFill>
                <a:latin typeface="Britannic Bold" pitchFamily="34" charset="0"/>
              </a:rPr>
              <a:t>50%</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ovarian</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cortex</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in</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endometrioma</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vrs</a:t>
            </a:r>
            <a:r>
              <a:rPr lang="hr-HR" sz="2000" dirty="0" smtClean="0">
                <a:solidFill>
                  <a:srgbClr val="7030A0"/>
                </a:solidFill>
                <a:latin typeface="Britannic Bold" pitchFamily="34" charset="0"/>
              </a:rPr>
              <a:t> </a:t>
            </a:r>
            <a:r>
              <a:rPr lang="hr-HR" sz="2000" b="1" dirty="0" smtClean="0">
                <a:solidFill>
                  <a:srgbClr val="7030A0"/>
                </a:solidFill>
                <a:latin typeface="Britannic Bold" pitchFamily="34" charset="0"/>
              </a:rPr>
              <a:t>6%</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well</a:t>
            </a:r>
            <a:r>
              <a:rPr lang="hr-HR" sz="2000" dirty="0" smtClean="0">
                <a:solidFill>
                  <a:srgbClr val="7030A0"/>
                </a:solidFill>
                <a:latin typeface="Britannic Bold" pitchFamily="34" charset="0"/>
              </a:rPr>
              <a:t>-</a:t>
            </a:r>
            <a:r>
              <a:rPr lang="hr-HR" sz="2000" dirty="0" err="1" smtClean="0">
                <a:solidFill>
                  <a:srgbClr val="7030A0"/>
                </a:solidFill>
                <a:latin typeface="Britannic Bold" pitchFamily="34" charset="0"/>
              </a:rPr>
              <a:t>defined</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capsule</a:t>
            </a:r>
            <a:endParaRPr lang="hr-HR" sz="2000" dirty="0" smtClean="0">
              <a:solidFill>
                <a:srgbClr val="7030A0"/>
              </a:solidFill>
              <a:latin typeface="Britannic Bold" pitchFamily="34" charset="0"/>
            </a:endParaRPr>
          </a:p>
          <a:p>
            <a:r>
              <a:rPr lang="hr-HR" sz="1100" dirty="0" err="1" smtClean="0">
                <a:solidFill>
                  <a:schemeClr val="tx1"/>
                </a:solidFill>
                <a:latin typeface="Britannic Bold" pitchFamily="34" charset="0"/>
              </a:rPr>
              <a:t>Muzii</a:t>
            </a:r>
            <a:r>
              <a:rPr lang="hr-HR" sz="1100" dirty="0" smtClean="0">
                <a:solidFill>
                  <a:schemeClr val="tx1"/>
                </a:solidFill>
                <a:latin typeface="Britannic Bold" pitchFamily="34" charset="0"/>
              </a:rPr>
              <a:t> L et al: </a:t>
            </a:r>
            <a:r>
              <a:rPr lang="en-US" sz="1100" dirty="0" smtClean="0">
                <a:solidFill>
                  <a:schemeClr val="tx1"/>
                </a:solidFill>
                <a:latin typeface="Britannic Bold" pitchFamily="34" charset="0"/>
              </a:rPr>
              <a:t>Laparoscopic </a:t>
            </a:r>
            <a:r>
              <a:rPr lang="en-US" sz="1100" dirty="0">
                <a:solidFill>
                  <a:schemeClr val="tx1"/>
                </a:solidFill>
                <a:latin typeface="Britannic Bold" pitchFamily="34" charset="0"/>
              </a:rPr>
              <a:t>stripping of </a:t>
            </a:r>
            <a:r>
              <a:rPr lang="en-US" sz="1100" dirty="0" err="1">
                <a:solidFill>
                  <a:schemeClr val="tx1"/>
                </a:solidFill>
                <a:latin typeface="Britannic Bold" pitchFamily="34" charset="0"/>
              </a:rPr>
              <a:t>endometriomas</a:t>
            </a:r>
            <a:r>
              <a:rPr lang="en-US" sz="1100" dirty="0">
                <a:solidFill>
                  <a:schemeClr val="tx1"/>
                </a:solidFill>
                <a:latin typeface="Britannic Bold" pitchFamily="34" charset="0"/>
              </a:rPr>
              <a:t>: a randomized trial on different surgical techniques. Part II: pathological </a:t>
            </a:r>
            <a:r>
              <a:rPr lang="en-US" sz="1100" dirty="0" err="1" smtClean="0">
                <a:solidFill>
                  <a:schemeClr val="tx1"/>
                </a:solidFill>
                <a:latin typeface="Britannic Bold" pitchFamily="34" charset="0"/>
              </a:rPr>
              <a:t>results.Hum</a:t>
            </a:r>
            <a:r>
              <a:rPr lang="en-US" sz="1100" dirty="0" smtClean="0">
                <a:solidFill>
                  <a:schemeClr val="tx1"/>
                </a:solidFill>
                <a:latin typeface="Britannic Bold" pitchFamily="34" charset="0"/>
              </a:rPr>
              <a:t> </a:t>
            </a:r>
            <a:r>
              <a:rPr lang="en-US" sz="1100" dirty="0" err="1">
                <a:solidFill>
                  <a:schemeClr val="tx1"/>
                </a:solidFill>
                <a:latin typeface="Britannic Bold" pitchFamily="34" charset="0"/>
              </a:rPr>
              <a:t>Reprod</a:t>
            </a:r>
            <a:r>
              <a:rPr lang="en-US" sz="1100" dirty="0">
                <a:solidFill>
                  <a:schemeClr val="tx1"/>
                </a:solidFill>
                <a:latin typeface="Britannic Bold" pitchFamily="34" charset="0"/>
              </a:rPr>
              <a:t>. 2005 Jul;20(7):1987-92. </a:t>
            </a:r>
            <a:r>
              <a:rPr lang="en-US" sz="1100" dirty="0" err="1">
                <a:solidFill>
                  <a:schemeClr val="tx1"/>
                </a:solidFill>
                <a:latin typeface="Britannic Bold" pitchFamily="34" charset="0"/>
              </a:rPr>
              <a:t>Epub</a:t>
            </a:r>
            <a:r>
              <a:rPr lang="en-US" sz="1100" dirty="0">
                <a:solidFill>
                  <a:schemeClr val="tx1"/>
                </a:solidFill>
                <a:latin typeface="Britannic Bold" pitchFamily="34" charset="0"/>
              </a:rPr>
              <a:t> 2005 Apr 28</a:t>
            </a:r>
            <a:r>
              <a:rPr lang="en-US" sz="1100" dirty="0" smtClean="0">
                <a:solidFill>
                  <a:schemeClr val="tx1"/>
                </a:solidFill>
                <a:latin typeface="Britannic Bold" pitchFamily="34" charset="0"/>
              </a:rPr>
              <a:t>.</a:t>
            </a:r>
            <a:endParaRPr lang="hr-HR" sz="1100" dirty="0" smtClean="0">
              <a:solidFill>
                <a:schemeClr val="tx1"/>
              </a:solidFill>
              <a:latin typeface="Britannic Bold" pitchFamily="34" charset="0"/>
            </a:endParaRPr>
          </a:p>
          <a:p>
            <a:pPr marL="342900" indent="-342900">
              <a:buFontTx/>
              <a:buChar char="-"/>
            </a:pP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electrocoagulation</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u="sng" dirty="0" err="1" smtClean="0">
                <a:solidFill>
                  <a:srgbClr val="7030A0"/>
                </a:solidFill>
                <a:effectLst>
                  <a:outerShdw blurRad="38100" dist="38100" dir="2700000" algn="tl">
                    <a:srgbClr val="000000">
                      <a:alpha val="43137"/>
                    </a:srgbClr>
                  </a:outerShdw>
                </a:effectLst>
                <a:latin typeface="Britannic Bold" pitchFamily="34" charset="0"/>
              </a:rPr>
              <a:t>damage</a:t>
            </a:r>
            <a:r>
              <a:rPr lang="hr-HR" sz="2000" u="sng" dirty="0" smtClean="0">
                <a:solidFill>
                  <a:srgbClr val="7030A0"/>
                </a:solidFill>
                <a:effectLst>
                  <a:outerShdw blurRad="38100" dist="38100" dir="2700000" algn="tl">
                    <a:srgbClr val="000000">
                      <a:alpha val="43137"/>
                    </a:srgbClr>
                  </a:outerShdw>
                </a:effectLst>
                <a:latin typeface="Britannic Bold" pitchFamily="34" charset="0"/>
              </a:rPr>
              <a:t> </a:t>
            </a:r>
            <a:r>
              <a:rPr lang="hr-HR" sz="2000" dirty="0" err="1" smtClean="0">
                <a:solidFill>
                  <a:srgbClr val="7030A0"/>
                </a:solidFill>
                <a:latin typeface="Britannic Bold" pitchFamily="34" charset="0"/>
              </a:rPr>
              <a:t>during</a:t>
            </a:r>
            <a:r>
              <a:rPr lang="hr-HR" sz="2000" dirty="0" smtClean="0">
                <a:solidFill>
                  <a:srgbClr val="7030A0"/>
                </a:solidFill>
                <a:latin typeface="Britannic Bold" pitchFamily="34" charset="0"/>
              </a:rPr>
              <a:t> </a:t>
            </a:r>
            <a:r>
              <a:rPr lang="hr-HR" sz="2000" dirty="0" err="1" smtClean="0">
                <a:solidFill>
                  <a:srgbClr val="7030A0"/>
                </a:solidFill>
                <a:latin typeface="Britannic Bold" pitchFamily="34" charset="0"/>
              </a:rPr>
              <a:t>hamostasis</a:t>
            </a:r>
            <a:endParaRPr lang="hr-HR" sz="2000" dirty="0" smtClean="0">
              <a:solidFill>
                <a:srgbClr val="7030A0"/>
              </a:solidFill>
              <a:latin typeface="Britannic Bold" pitchFamily="34" charset="0"/>
            </a:endParaRPr>
          </a:p>
          <a:p>
            <a:r>
              <a:rPr lang="hr-HR" sz="1100" dirty="0" err="1">
                <a:solidFill>
                  <a:schemeClr val="tx1"/>
                </a:solidFill>
                <a:latin typeface="Britannic Bold" pitchFamily="34" charset="0"/>
              </a:rPr>
              <a:t>Busacca</a:t>
            </a:r>
            <a:r>
              <a:rPr lang="hr-HR" sz="1100" dirty="0">
                <a:solidFill>
                  <a:schemeClr val="tx1"/>
                </a:solidFill>
                <a:latin typeface="Britannic Bold" pitchFamily="34" charset="0"/>
              </a:rPr>
              <a:t> M et al:</a:t>
            </a:r>
            <a:r>
              <a:rPr lang="hr-HR" sz="1100" dirty="0" err="1">
                <a:solidFill>
                  <a:schemeClr val="tx1"/>
                </a:solidFill>
                <a:latin typeface="Britannic Bold" pitchFamily="34" charset="0"/>
              </a:rPr>
              <a:t>Endometrioma</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excision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and</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ovarian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reserve</a:t>
            </a:r>
            <a:r>
              <a:rPr lang="hr-HR" sz="1100" dirty="0">
                <a:solidFill>
                  <a:schemeClr val="tx1"/>
                </a:solidFill>
                <a:latin typeface="Britannic Bold" pitchFamily="34" charset="0"/>
              </a:rPr>
              <a:t>: a </a:t>
            </a:r>
            <a:r>
              <a:rPr lang="hr-HR" sz="1100" dirty="0" err="1">
                <a:solidFill>
                  <a:schemeClr val="tx1"/>
                </a:solidFill>
                <a:latin typeface="Britannic Bold" pitchFamily="34" charset="0"/>
              </a:rPr>
              <a:t>dangerous</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relation.J</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Minim</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Invasive</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Gynecol</a:t>
            </a:r>
            <a:r>
              <a:rPr lang="hr-HR" sz="1100" dirty="0">
                <a:solidFill>
                  <a:schemeClr val="tx1"/>
                </a:solidFill>
                <a:latin typeface="Britannic Bold" pitchFamily="34" charset="0"/>
              </a:rPr>
              <a:t>. 2009 Mar-</a:t>
            </a:r>
            <a:r>
              <a:rPr lang="hr-HR" sz="1100" dirty="0" err="1">
                <a:solidFill>
                  <a:schemeClr val="tx1"/>
                </a:solidFill>
                <a:latin typeface="Britannic Bold" pitchFamily="34" charset="0"/>
              </a:rPr>
              <a:t>Apr</a:t>
            </a:r>
            <a:r>
              <a:rPr lang="hr-HR" sz="1100" dirty="0">
                <a:solidFill>
                  <a:schemeClr val="tx1"/>
                </a:solidFill>
                <a:latin typeface="Britannic Bold" pitchFamily="34" charset="0"/>
              </a:rPr>
              <a:t>;16(2):142-8</a:t>
            </a:r>
            <a:r>
              <a:rPr lang="hr-HR" sz="1100" dirty="0" smtClean="0">
                <a:solidFill>
                  <a:schemeClr val="tx1"/>
                </a:solidFill>
                <a:latin typeface="Britannic Bold" pitchFamily="34" charset="0"/>
              </a:rPr>
              <a:t>.</a:t>
            </a:r>
          </a:p>
          <a:p>
            <a:r>
              <a:rPr lang="hr-HR" sz="1100" dirty="0" smtClean="0">
                <a:solidFill>
                  <a:schemeClr val="tx1"/>
                </a:solidFill>
                <a:latin typeface="Britannic Bold" pitchFamily="34" charset="0"/>
              </a:rPr>
              <a:t>Var T et al: </a:t>
            </a:r>
            <a:r>
              <a:rPr lang="hr-HR" sz="1100" dirty="0" err="1" smtClean="0">
                <a:solidFill>
                  <a:schemeClr val="tx1"/>
                </a:solidFill>
                <a:latin typeface="Britannic Bold" pitchFamily="34" charset="0"/>
              </a:rPr>
              <a:t>The</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effect</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of</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laparoscopic</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ovarian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cystectomy</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versus</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coagulation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in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bilateral</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endometriomas</a:t>
            </a:r>
            <a:r>
              <a:rPr lang="hr-HR" sz="1100" dirty="0">
                <a:solidFill>
                  <a:schemeClr val="tx1"/>
                </a:solidFill>
                <a:latin typeface="Britannic Bold" pitchFamily="34" charset="0"/>
              </a:rPr>
              <a:t> on </a:t>
            </a:r>
            <a:r>
              <a:rPr lang="hr-HR" sz="1100" dirty="0" err="1">
                <a:solidFill>
                  <a:schemeClr val="tx1"/>
                </a:solidFill>
                <a:latin typeface="Britannic Bold" pitchFamily="34" charset="0"/>
              </a:rPr>
              <a:t>ovarian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reserve</a:t>
            </a:r>
            <a:r>
              <a:rPr lang="hr-HR" sz="1100" dirty="0">
                <a:solidFill>
                  <a:schemeClr val="tx1"/>
                </a:solidFill>
                <a:latin typeface="Britannic Bold" pitchFamily="34" charset="0"/>
              </a:rPr>
              <a:t> as </a:t>
            </a:r>
            <a:r>
              <a:rPr lang="hr-HR" sz="1100" dirty="0" err="1">
                <a:solidFill>
                  <a:schemeClr val="tx1"/>
                </a:solidFill>
                <a:latin typeface="Britannic Bold" pitchFamily="34" charset="0"/>
              </a:rPr>
              <a:t>determined</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by</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antral</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follicle</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count</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and</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ovarian</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volume</a:t>
            </a:r>
            <a:r>
              <a:rPr lang="hr-HR" sz="1100" dirty="0">
                <a:solidFill>
                  <a:schemeClr val="tx1"/>
                </a:solidFill>
                <a:latin typeface="Britannic Bold" pitchFamily="34" charset="0"/>
              </a:rPr>
              <a:t>: a </a:t>
            </a:r>
            <a:r>
              <a:rPr lang="hr-HR" sz="1100" dirty="0" err="1">
                <a:solidFill>
                  <a:schemeClr val="tx1"/>
                </a:solidFill>
                <a:latin typeface="Britannic Bold" pitchFamily="34" charset="0"/>
              </a:rPr>
              <a:t>prospective</a:t>
            </a:r>
            <a:r>
              <a:rPr lang="hr-HR" sz="1100" dirty="0">
                <a:solidFill>
                  <a:schemeClr val="tx1"/>
                </a:solidFill>
                <a:latin typeface="Britannic Bold" pitchFamily="34" charset="0"/>
              </a:rPr>
              <a:t> </a:t>
            </a:r>
            <a:r>
              <a:rPr lang="hr-HR" sz="1100" dirty="0" err="1">
                <a:solidFill>
                  <a:schemeClr val="tx1"/>
                </a:solidFill>
                <a:latin typeface="Britannic Bold" pitchFamily="34" charset="0"/>
              </a:rPr>
              <a:t>randomized</a:t>
            </a:r>
            <a:r>
              <a:rPr lang="hr-HR" sz="1100" dirty="0">
                <a:solidFill>
                  <a:schemeClr val="tx1"/>
                </a:solidFill>
                <a:latin typeface="Britannic Bold" pitchFamily="34" charset="0"/>
              </a:rPr>
              <a:t> </a:t>
            </a:r>
            <a:r>
              <a:rPr lang="hr-HR" sz="1100" dirty="0" err="1" smtClean="0">
                <a:solidFill>
                  <a:schemeClr val="tx1"/>
                </a:solidFill>
                <a:latin typeface="Britannic Bold" pitchFamily="34" charset="0"/>
              </a:rPr>
              <a:t>study</a:t>
            </a:r>
            <a:r>
              <a:rPr lang="hr-HR" sz="1100" dirty="0" smtClean="0">
                <a:solidFill>
                  <a:schemeClr val="tx1"/>
                </a:solidFill>
                <a:latin typeface="Britannic Bold" pitchFamily="34" charset="0"/>
              </a:rPr>
              <a:t>. </a:t>
            </a:r>
            <a:r>
              <a:rPr lang="hr-HR" sz="1100" dirty="0" err="1" smtClean="0">
                <a:solidFill>
                  <a:schemeClr val="tx1"/>
                </a:solidFill>
                <a:latin typeface="Britannic Bold" pitchFamily="34" charset="0"/>
              </a:rPr>
              <a:t>Fertil</a:t>
            </a:r>
            <a:r>
              <a:rPr lang="hr-HR" sz="1100" dirty="0" smtClean="0">
                <a:solidFill>
                  <a:schemeClr val="tx1"/>
                </a:solidFill>
                <a:latin typeface="Britannic Bold" pitchFamily="34" charset="0"/>
              </a:rPr>
              <a:t> </a:t>
            </a:r>
            <a:r>
              <a:rPr lang="hr-HR" sz="1100" dirty="0" err="1">
                <a:solidFill>
                  <a:schemeClr val="tx1"/>
                </a:solidFill>
                <a:latin typeface="Britannic Bold" pitchFamily="34" charset="0"/>
              </a:rPr>
              <a:t>Steril</a:t>
            </a:r>
            <a:r>
              <a:rPr lang="hr-HR" sz="1100" dirty="0">
                <a:solidFill>
                  <a:schemeClr val="tx1"/>
                </a:solidFill>
                <a:latin typeface="Britannic Bold" pitchFamily="34" charset="0"/>
              </a:rPr>
              <a:t>. 2011 Jun;95(7):2247-50</a:t>
            </a:r>
            <a:r>
              <a:rPr lang="hr-HR" sz="1100" dirty="0" smtClean="0">
                <a:solidFill>
                  <a:schemeClr val="tx1"/>
                </a:solidFill>
                <a:latin typeface="Britannic Bold" pitchFamily="34" charset="0"/>
              </a:rPr>
              <a:t>.</a:t>
            </a:r>
            <a:endParaRPr lang="hr-HR" sz="1100" dirty="0">
              <a:solidFill>
                <a:schemeClr val="tx1"/>
              </a:solidFill>
              <a:latin typeface="Britannic Bold"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32656"/>
            <a:ext cx="2088233" cy="18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626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Serene">
  <a:themeElements>
    <a:clrScheme name="">
      <a:dk1>
        <a:srgbClr val="578963"/>
      </a:dk1>
      <a:lt1>
        <a:srgbClr val="FFFFFF"/>
      </a:lt1>
      <a:dk2>
        <a:srgbClr val="00007E"/>
      </a:dk2>
      <a:lt2>
        <a:srgbClr val="FFFF00"/>
      </a:lt2>
      <a:accent1>
        <a:srgbClr val="FFCCCC"/>
      </a:accent1>
      <a:accent2>
        <a:srgbClr val="B3E1B3"/>
      </a:accent2>
      <a:accent3>
        <a:srgbClr val="AAAAC0"/>
      </a:accent3>
      <a:accent4>
        <a:srgbClr val="DADADA"/>
      </a:accent4>
      <a:accent5>
        <a:srgbClr val="FFE2E2"/>
      </a:accent5>
      <a:accent6>
        <a:srgbClr val="A2CCA2"/>
      </a:accent6>
      <a:hlink>
        <a:srgbClr val="BDD7E5"/>
      </a:hlink>
      <a:folHlink>
        <a:srgbClr val="D2AAD2"/>
      </a:folHlink>
    </a:clrScheme>
    <a:fontScheme name="Sere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ere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re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eren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ren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ren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ren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eren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erene">
  <a:themeElements>
    <a:clrScheme name="">
      <a:dk1>
        <a:srgbClr val="578963"/>
      </a:dk1>
      <a:lt1>
        <a:srgbClr val="FFFFFF"/>
      </a:lt1>
      <a:dk2>
        <a:srgbClr val="00007E"/>
      </a:dk2>
      <a:lt2>
        <a:srgbClr val="FFFF00"/>
      </a:lt2>
      <a:accent1>
        <a:srgbClr val="FFCCCC"/>
      </a:accent1>
      <a:accent2>
        <a:srgbClr val="B3E1B3"/>
      </a:accent2>
      <a:accent3>
        <a:srgbClr val="AAAAC0"/>
      </a:accent3>
      <a:accent4>
        <a:srgbClr val="DADADA"/>
      </a:accent4>
      <a:accent5>
        <a:srgbClr val="FFE2E2"/>
      </a:accent5>
      <a:accent6>
        <a:srgbClr val="A2CCA2"/>
      </a:accent6>
      <a:hlink>
        <a:srgbClr val="BDD7E5"/>
      </a:hlink>
      <a:folHlink>
        <a:srgbClr val="D2AAD2"/>
      </a:folHlink>
    </a:clrScheme>
    <a:fontScheme name="Sere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ere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re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eren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ren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ren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ren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eren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erene">
  <a:themeElements>
    <a:clrScheme name="">
      <a:dk1>
        <a:srgbClr val="578963"/>
      </a:dk1>
      <a:lt1>
        <a:srgbClr val="FFFFFF"/>
      </a:lt1>
      <a:dk2>
        <a:srgbClr val="00007E"/>
      </a:dk2>
      <a:lt2>
        <a:srgbClr val="FFFF00"/>
      </a:lt2>
      <a:accent1>
        <a:srgbClr val="FFCCCC"/>
      </a:accent1>
      <a:accent2>
        <a:srgbClr val="B3E1B3"/>
      </a:accent2>
      <a:accent3>
        <a:srgbClr val="AAAAC0"/>
      </a:accent3>
      <a:accent4>
        <a:srgbClr val="DADADA"/>
      </a:accent4>
      <a:accent5>
        <a:srgbClr val="FFE2E2"/>
      </a:accent5>
      <a:accent6>
        <a:srgbClr val="A2CCA2"/>
      </a:accent6>
      <a:hlink>
        <a:srgbClr val="BDD7E5"/>
      </a:hlink>
      <a:folHlink>
        <a:srgbClr val="D2AAD2"/>
      </a:folHlink>
    </a:clrScheme>
    <a:fontScheme name="Sere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ere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re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eren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ren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ren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ren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eren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erene">
  <a:themeElements>
    <a:clrScheme name="">
      <a:dk1>
        <a:srgbClr val="578963"/>
      </a:dk1>
      <a:lt1>
        <a:srgbClr val="FFFFFF"/>
      </a:lt1>
      <a:dk2>
        <a:srgbClr val="00007E"/>
      </a:dk2>
      <a:lt2>
        <a:srgbClr val="FFFF00"/>
      </a:lt2>
      <a:accent1>
        <a:srgbClr val="FFCCCC"/>
      </a:accent1>
      <a:accent2>
        <a:srgbClr val="B3E1B3"/>
      </a:accent2>
      <a:accent3>
        <a:srgbClr val="AAAAC0"/>
      </a:accent3>
      <a:accent4>
        <a:srgbClr val="DADADA"/>
      </a:accent4>
      <a:accent5>
        <a:srgbClr val="FFE2E2"/>
      </a:accent5>
      <a:accent6>
        <a:srgbClr val="A2CCA2"/>
      </a:accent6>
      <a:hlink>
        <a:srgbClr val="BDD7E5"/>
      </a:hlink>
      <a:folHlink>
        <a:srgbClr val="D2AAD2"/>
      </a:folHlink>
    </a:clrScheme>
    <a:fontScheme name="Sere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ere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re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eren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ren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ren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ren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eren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729</TotalTime>
  <Words>3220</Words>
  <Application>Microsoft Office PowerPoint</Application>
  <PresentationFormat>On-screen Show (4:3)</PresentationFormat>
  <Paragraphs>331</Paragraphs>
  <Slides>41</Slides>
  <Notes>8</Notes>
  <HiddenSlides>1</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Slipstream</vt:lpstr>
      <vt:lpstr>Serene</vt:lpstr>
      <vt:lpstr>1_Serene</vt:lpstr>
      <vt:lpstr>2_Serene</vt:lpstr>
      <vt:lpstr>3_Serene</vt:lpstr>
      <vt:lpstr>Office Theme</vt:lpstr>
      <vt:lpstr>Ovarian reserve before and after endometrioma surgery  </vt:lpstr>
      <vt:lpstr>PowerPoint Presentation</vt:lpstr>
      <vt:lpstr>PowerPoint Presentation</vt:lpstr>
      <vt:lpstr>PowerPoint Presentation</vt:lpstr>
      <vt:lpstr>Bussaca M.   LPSC treatment of endometrioma –  complex surgery</vt:lpstr>
      <vt:lpstr>The treatment of ovarian endometrioma    controversies: </vt:lpstr>
      <vt:lpstr>The treatment of ovarian endometrioma    Favor of surgery</vt:lpstr>
      <vt:lpstr>The treatment of ovarian endometrioma    Against Surgery</vt:lpstr>
      <vt:lpstr>The treatment of ovarian endometrioma    Against Surgery</vt:lpstr>
      <vt:lpstr>The treatment of ovarian endometrioma    Against Surgery</vt:lpstr>
      <vt:lpstr>PowerPoint Presentation</vt:lpstr>
      <vt:lpstr>Decreased anti-Mullerian hormone and  altered ovarian follicular cohort in infertile patients with minimal/mild endometriosis</vt:lpstr>
      <vt:lpstr>Anti mullerian hormone serum levels in women with endometriosis: A case–control study</vt:lpstr>
      <vt:lpstr>PowerPoint Presentation</vt:lpstr>
      <vt:lpstr>PowerPoint Presentation</vt:lpstr>
      <vt:lpstr>A comparison of histopathologic findings of ovarian tissue inadvertently excised with endometrioma and other kinds of benign ovarian cyst in patients undergoing laparoscopy versus laparotomy</vt:lpstr>
      <vt:lpstr>Excision of endometriotic cyst wall may cause loss of functional ovarian tissue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 surgical techique of the cyst excision procedure</vt:lpstr>
      <vt:lpstr>AMH LEVEL DID NOT DECREASE  IN THREE-STEP APPROACH (10 PATIENTS !!)   Tsolakidids D et al: Fertil Steril 2010; 94:71-7.</vt:lpstr>
      <vt:lpstr>Donnez J et al. Fertil Steril 2010.94:28-32</vt:lpstr>
      <vt:lpstr>Surgical control group- nonendometriotic cysts</vt:lpstr>
      <vt:lpstr>Surgical control group- nonendometriotic cysts</vt:lpstr>
      <vt:lpstr>Surgical control group- MYOMECTOMY ??</vt:lpstr>
      <vt:lpstr>Chang HJ et al. Fertil Steril 2010; 94:343-9. Lee et al. Gynecol Endocrinol 2011; 27:733-6. Ćorić et al. Arch Gynecol Obstet. 2011 Feb;283(2):373-8.</vt:lpstr>
      <vt:lpstr>Recurrent endometrioma</vt:lpstr>
      <vt:lpstr>Risk for recurrent endometrioma</vt:lpstr>
      <vt:lpstr>PowerPoint Presentation</vt:lpstr>
      <vt:lpstr>PowerPoint Presentation</vt:lpstr>
      <vt:lpstr>CONCLUSIONS: </vt:lpstr>
      <vt:lpstr>....beautiful black eyes were watching out of this window.... </vt:lpstr>
    </vt:vector>
  </TitlesOfParts>
  <Company>MEF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Ovarian reserve before and after endometrioma surgery</dc:title>
  <dc:creator>Mario</dc:creator>
  <cp:lastModifiedBy>Vedrana Biuk Martinovic</cp:lastModifiedBy>
  <cp:revision>61</cp:revision>
  <dcterms:created xsi:type="dcterms:W3CDTF">2013-08-19T16:40:02Z</dcterms:created>
  <dcterms:modified xsi:type="dcterms:W3CDTF">2013-10-15T08:57:27Z</dcterms:modified>
</cp:coreProperties>
</file>